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99" r:id="rId2"/>
    <p:sldId id="300" r:id="rId3"/>
    <p:sldId id="259" r:id="rId4"/>
    <p:sldId id="260" r:id="rId5"/>
    <p:sldId id="31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07" r:id="rId33"/>
    <p:sldId id="289" r:id="rId34"/>
    <p:sldId id="290" r:id="rId35"/>
    <p:sldId id="291" r:id="rId36"/>
    <p:sldId id="292" r:id="rId37"/>
    <p:sldId id="293" r:id="rId38"/>
    <p:sldId id="294" r:id="rId39"/>
    <p:sldId id="309" r:id="rId40"/>
    <p:sldId id="308" r:id="rId41"/>
    <p:sldId id="301" r:id="rId42"/>
    <p:sldId id="302" r:id="rId43"/>
    <p:sldId id="304" r:id="rId44"/>
    <p:sldId id="303" r:id="rId45"/>
    <p:sldId id="311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272" userDrawn="1">
          <p15:clr>
            <a:srgbClr val="A4A3A4"/>
          </p15:clr>
        </p15:guide>
        <p15:guide id="2" pos="7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0"/>
    <p:restoredTop sz="96208"/>
  </p:normalViewPr>
  <p:slideViewPr>
    <p:cSldViewPr snapToGrid="0" snapToObjects="1" showGuides="1">
      <p:cViewPr varScale="1">
        <p:scale>
          <a:sx n="50" d="100"/>
          <a:sy n="50" d="100"/>
        </p:scale>
        <p:origin x="160" y="576"/>
      </p:cViewPr>
      <p:guideLst>
        <p:guide orient="horz" pos="4272"/>
        <p:guide pos="7704"/>
      </p:guideLst>
    </p:cSldViewPr>
  </p:slideViewPr>
  <p:notesTextViewPr>
    <p:cViewPr>
      <p:scale>
        <a:sx n="235" d="100"/>
        <a:sy n="2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Gill Sans"/>
      </a:defRPr>
    </a:lvl1pPr>
    <a:lvl2pPr indent="2286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2pPr>
    <a:lvl3pPr indent="4572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3pPr>
    <a:lvl4pPr indent="6858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4pPr>
    <a:lvl5pPr indent="9144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5pPr>
    <a:lvl6pPr indent="11430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6pPr>
    <a:lvl7pPr indent="13716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7pPr>
    <a:lvl8pPr indent="16002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8pPr>
    <a:lvl9pPr indent="1828800" defTabSz="457200" latinLnBrk="0">
      <a:lnSpc>
        <a:spcPct val="117999"/>
      </a:lnSpc>
      <a:defRPr sz="2200">
        <a:latin typeface="Gill Sans"/>
        <a:ea typeface="Gill Sans"/>
        <a:cs typeface="Gill Sans"/>
        <a:sym typeface="Gill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1.ಕೊವಿಡ್-19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ವ್ಯವಹರಿಸುವಾಗ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ನೆರವಾಗಲು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ಪಾತ್ರವನ್ನು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ನಿಭಾಯಿಸುತ್ತಾರೆ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ಸಮುದಾಯಗಳು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ಸ್ವತಃ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ಸುರಕ್ಷಿತವಾಗಿರಲು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ಮಾಹಿತಿ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FLW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ಸಮುದಾಯಕ್ಕೆ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ಮಾಹಿತಿಯನ್ನು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3.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ಸಮುದಾಯದ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ನಿಗಾ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ಇಡುವುದು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ಎಂದರೇನು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ಸಮುದಾಯದ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ನಿಗಾ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ಇಡಬೇಕು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ಚಿಹ್ನೆಗಳು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ರೋಗಚಿಹ್ನೆಗಳನ್ನು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ತೋರಿಸುವ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ತಗಲಿಸಬಹುದು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ಚಿಹ್ನೆಗಳನ್ನು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ತೋರಿಸದೆ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4.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ಮೌಢ್ಯಗಳೇನು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ಏಕೆ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ಮೌಢ್ಯಗಳಿವೆ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ನೆರವಾಗಬಹುದು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5.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ಮನೆಯಲ್ಲಿಯೇ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ಪ್ರತ್ಯೇಕವ್ಯವಸ್ಥೆಯಲ್ಲಿರುವ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ನೆರವಾಗುವುದು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ಕುಟುಂಬ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ಸದಸ್ಯರು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ಜಾಗರೂಕತೆ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ವಹಿಸಬೇಕು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6.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FLWಗಳ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ವೈಯಕ್ತಿಕ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ಆರೈಕೆ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9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ಬೇಕಾದರೂ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ಬರಬಹುದಾಗಿದ್ದರೂ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ವೃದ್ಧರಲ್ಲಿ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ಈಗಾಗಲೇ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ನಿರ್ದಿಷ್ಟ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ಅನಾರೋಗ್ಯಗಳನ್ನು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ಹೊಂದಿರುವ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ಗಂಭೀರವಾಗಿ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ಪರಿಣಮಿಸುತ್ತದೆ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ಏಕೆಂದರೆ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ಅಂತಹ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ನಿರೋಧಕ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ದುರ್ಬಲವಾಗಿರುತ್ತವೆ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ರೋಗಾಣುಗಳು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ದಾಳಿ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ರಕ್ಷಿಸಿಕೊಳ್ಳಲು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ಸಾಧ್ಯವಾಗುವುದಿಲ್ಲ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ಬ್ಯಾಕ್ಟೀರಿಯಗಳ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ದಾಳಿಗಳಿಂದ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ರಕ್ಷಣೆಗೆ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ಸಿದ್ಧಪಡಿಸಲು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ರೋಗನಿರೋಧಕಗೊಳಿಸುವುದು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ಎಷ್ಟು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ಅರ್ಥಮಾಡಿಕೊಂಡಿದ್ದೀರಿ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6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22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ಸ್ಲೈಡ್‌ನಲ್ಲಿ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ಎರಡು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ಸರಳವಾದ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ವ್ಯಾಖ್ಯಾನಗಳಿವೆ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ಅವುಗಳು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ಅತೀ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ಸಮಸ್ಯಾತ್ಮಕವಾಗಿ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ಕಾಣಿಸಬಹುದು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ಶಂಕಿತರು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ತಿಳಿಸುತ್ತದೆ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 1.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ಶಂಕಿತರಿಗೆ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ಕೆಳಗಿನ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5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ವಿಷಯಗಳಲ್ಲಿ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ಯಾವುದೋ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ಒಂದಾದರೂ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ನೆನಪಿಟ್ಟುಕೊಳ್ಳಿ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ರೀತಿಯ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ಉಸಿರಾಟದಲ್ಲಿ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ತೊಂದರೆ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ಕಳೆದ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 14 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ದಿನಗಳಲ್ಲಿ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ಸಾಂಕ್ರಾಮಿಕವಾಗಿ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ಕಾಣಿಸಿಕೊಂಡಿರುವ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ಸ್ಥಳ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ಪ್ರದೇಶದಿಂದ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ಪ್ರಯಾಣಿಸಿದ್ದಲ್ಲಿ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ದೃಢೀಕರಣಗೊಂಡಿರುವ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ಮತ್ತೊಬ್ಬ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ವ್ಯಕ್ತಿಯೊಂದಿಗೆ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ಆಪ್ತವಾಗಿ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ವ್ಯವಹರಿಸಿದ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ಹಿನ್ನೆಲೆ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ಇದ್ದಲ್ಲಿ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4.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ಪರೀಕ್ಷೆಗೆ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ಒಳಗಾಗಿರುವ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ಇನ್ನೂ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ಆತನ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ಫಲಿತಾಂಶದ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ವಿವರಗಳು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ಬಂದಿಲ್ಲ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5.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ರೋಗಚಿಹ್ನೆಗಳು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ಆತನ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ಪರೀಕ್ಷೆ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ನಡೆಸಿದ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ಪ್ರಯೋಗಾಲಯದ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ವರದಿಗಳಲ್ಲಿ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ದೃಢವಾಗಿದೆ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ದೃಢೀಕರಣಗೊಂಡಿರುವ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ನೇರವಾಗಿ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ಆರೈಕೆ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ದೃಢೀಕರಣಗೊಂಡಿರುವ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ನೆಲೆಸಿದ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ರೋಗವಿರುವುದು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ದೃಢೀಕರಣಗೊಂಡ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ವ್ಯಕ್ತಿಯೊಬ್ಬನ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ಮುಚ್ಚಿದ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ಸ್ಥಳದಲ್ಲಿ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ಸುಮಾರು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6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ಗಂಟೆಗಳ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ಪ್ರಯಾಣಿಸಿದ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581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ಪಡೆದುಕೊಂಡ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ಅತೀ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ಅಪಾಯವಿರುವ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ಕಡಿಮೆ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ಅಪಾಯವಿರುವ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ವಿಭಾಗಿಸಬಹುದು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ಅಧಿಕ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ಅಪಾಯವಿರುವವರೆಂದರೆ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ನೇರವಾಗಿ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ಸಂಪರ್ಕದಲ್ಲಿರುವವರು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ಮನೆಯಲ್ಲಿಯೇ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ವ್ಯವಸ್ಥೆಯಲ್ಲಿರುವ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ಶುಶ್ರೂಷೆ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ನಡೆಸುವವರು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ಪ್ರಯಾಣಿಸಿದವರು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ಕೋಣೆ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ಪಾತ್ರೆಗಳನ್ನು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ಹಂಚಿಕೊಂಡವರು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ಇತ್ಯಾದಿ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ಕಡಿಮೆ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ಅಪಾಯವಿರುವ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ಸಂಪರ್ಕವೆಂದರೆ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ಇರುವಂತಹ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ಸ್ಥಳದಲ್ಲಿ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ಇದ್ದರೂ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ಸಹ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ಮೀಟರ್‌ಗಿಂತ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ದೂರದಲ್ಲಿದ್ದವರು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ರೈಲು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ವಿಮಾನದಲ್ಲಿ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ಪ್ರಯಾಣಿಸಿರಬಹುದಾದರೂ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ದೃಢೀಕರಣಗೊಂಡ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ವ್ಯಕ್ತಿಗಿಂತ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ಸೀಟುಗಳ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ಹಿಂದೆ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ಕುಳಿತಿರಬಹುದು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6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ಸ್ಲೈಡ್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ಕಾವಲಿಡಲು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ಸರಳವಾದ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ವಿಧಾನವನ್ನು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ತಿಳಿಸುತ್ತದೆ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ತಕ್ಷಣದ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ಮೇಲ್ವಿಚಾರಕರು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ಕಾವಲಿನ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ಫಾರ್ಮ್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ಕೊಡುತ್ತಾರೆ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ಕಾವಲಿಡಬೇಕಾಗಿರುವ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ಪ್ರದೇಶಗಳ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ವಿವರವನ್ನೂ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ನೀಡುತ್ತಾರೆ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ಫಾರ್ಮೇಟ್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ಬಳಸಿಕೊಂಡು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ಮನೆಗಳಿಗೆ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ಭೇಟಿ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ಸ್ವತಃ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ಪರಿಚಯ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ಮಾಡಿಕೊಳ್ಳಬೇಕು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ಭೇಟಿಯ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ಉದ್ದೇಶವನ್ನು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ಫಾರ್ಮೇಟ್‌ನಲ್ಲಿರುವ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ಪ್ರಶ್ನೆಗಳನ್ನು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ಕೇಳಬೇಕು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ಫಾರ್ಮೇಟ್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ತುಂಬಿಸುವಾಗ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ಕೆಳಗಿನ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ವಿವರಗಳ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ಗಮನಹರಿಸಬೇಕು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ಸಂವಹನ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ಸ್ವತಃ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ಪರಿಚಯ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ಮಾಡಿಕೊಳ್ಳಿ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ಉದ್ದೇಶವನ್ನು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ತಿಳಿಸಿ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ಪ್ರಶ್ನೆಗಳಿಗೆ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ಉತ್ತರಿಸಲು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ಸಿದ್ಧರಾಗಿ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ಸಿದ್ಧತೆ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: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ಪೆನ್‌ಗಳು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ಪ್ಯಾಡ್‌ಗಳು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ಪುಸ್ತಕಗಳನ್ನು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ತೆಗೆದುಕೊಂಡು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ಅಲ್ಲದೆ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ಸ್ಯಾನಿಟೈಸರ್‌ಗಳು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ಮಾಸ್ಕ್‌ಗಳನ್ನು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ಕೊಂಡೊಯ್ಯಬೇಕು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3.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ಮಾಹಿತಿಯನ್ನು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ಸಂಗ್ರಹಿಸಬೇಕಾಗುತ್ತದೆ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ಗುರುತಿಸಲಾದ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ಉಸಿರಾಟದ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ಸಮಸ್ಯೆಗಳಿವೆಯೇ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ಕನಿಷ್ಠ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28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ದಿನಗಳ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ಮೇಲ್ವಿಚಾರಣೆ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ನಡೆಸಬೇಕು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4.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ಮನೆಯಲ್ಲಿಯೇ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ವ್ಯವಸ್ಥೆಯಲ್ಲಿರುವ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ವ್ಯವಸ್ಥೆಯಲ್ಲಿರುವಾಗ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ವಿಚಾರಗಳಿಗೆ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ಗಮನಕೊಡಬೇಕು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ಮಾಹಿತಿ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ನೀಡಬೇಕು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5.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ವಿವರಗಳನ್ನೂ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ತೆಗೆದುಕೊಳ್ಳಬೇಕಾಗುತ್ತದೆ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(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ಕಳೆದ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28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ದಿನಗಳಲ್ಲಿ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ಸಾಧಿಸಿದ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6.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ಮಾಹಿತಿಯನ್ನೂ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ಫಾರ್ಮೇಟ್‌ನಲ್ಲಿ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ಸ್ಪಷ್ಟವಾಗಿ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ಬರೆದಿಡಿ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ಅಗತ್ಯವಿದ್ದಾಗ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ಪತ್ತೆ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ವಿಳಾಸಗಳು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ಹೆಸರುಗಳು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ದೂರವಾಣಿ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ಸಂಖ್ಯೆಗಳ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ಅಗತ್ಯವಿರುವ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ಕೆಲಸವನ್ನು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ಬಿಡಬೇಡಿ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7.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ಸಂದರ್ಶಿಸುವ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ನಡುವೆ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ಮೀಟರ್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ಅಂತರವಿರುವುದನ್ನು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ಖಚಿತಪಡಿಸಿ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8.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ಜನಸಂದಣಿ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ಕೋಣೆಗಳಲ್ಲಿ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ಕುಳಿತುಕೊಳ್ಳಬೇಡಿ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ಸಾಧ್ಯವಾದಲ್ಲಿ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ತೆರೆದ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ಪ್ರದೇಶದಲ್ಲಿ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ಕುಳಿತುಕೊಳ್ಳಿ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9.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ಸಾಬೂನು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ನೀರಿನಲ್ಲಿ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40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ಸೆಕೆಂಡುಗಳ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ತೊಳೆಯುವ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70% 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ಅಲ್ಕೋಹಾಲ್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ಸ್ಯಾನಿಟೈಸರ್‌ನಿಂದ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ಪ್ರತೀ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ಬಾರಿ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ಸ್ಯಾನಿಟೈಸ್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ಮಾಡುತ್ತೀರಿ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ಖಚಿತಪಡಿಸಿ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99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ಎರಡು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ವಿಧಗಳಲ್ಲಿ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ಇರುತ್ತವೆ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ಉಸಿರಾಟದ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ಸಮಸ್ಯೆಯ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ರೋಗಚಿಹ್ನೆಗಳನ್ನು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ತೋರಿಸದೆ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ಇರುವವರು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ಮನೆಯಲ್ಲಿಯೇ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ವ್ಯವಸ್ಥೆಯಲ್ಲಿರುವುದು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ಸ್ವಯಂ-ಪ್ರತ್ಯೇಕವಾಗಿರಲು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ಸಂಪರ್ಕಿತ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ಶುಶ್ರೂಷೆ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ನೀಡುವವರ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ಸಕ್ರಿಯವಾದ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ಮೇಲ್ವಿಚಾರಣೆ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ಉಸಿರಾಟದ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ಸಮಸ್ಯೆಗಳನ್ನು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ತೋರಿಸುತ್ತಿರುವುದು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ಕಂಡು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ಬಂದಲ್ಲಿ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ಸಲಹೆಗಳನ್ನು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a)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ತಕ್ಷಣವೇ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ಪ್ರತ್ಯೇಕ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ವ್ಯವಸ್ಥೆಯಲ್ಲಿರುವುದು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b)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ಮಾಸ್ಕ್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ಧರಿಸುವುದು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c)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ಸಮೀಪದ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ಆರೋಗ್ಯ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ಸೌಲಭ್ಯವನ್ನು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ಸಂಪರ್ಕಿಸುವುದು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ವರದಿ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27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95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1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11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4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0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7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82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7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01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82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ಎಲ್ಲಾ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ವಿಷಯಗಳನ್ನು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ಹಿಂದೆಯೂ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ಗಮನಿಸಿದ್ದೇವೆ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ಪ್ರತೀ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ವಿಷಯಗಳಲ್ಲಿ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ಕಲಿತಿರುವ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ಮುಖ್ಯ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ಪಾಯಿಂಟ್‌ಗಳನ್ನು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ನೆನಪಿಸಿಕೊಳ್ಳೋಣ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ಪ್ರತಿಯೊಂದರಲ್ಲಿ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ನೆನಪಿಟ್ಟುಕೊಳ್ಳಬೇಕಾದ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5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ಪಾಯಿಂಟ್‌ಗಳು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ತಿಳಿದುಕೊಳ್ಳಲು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ಪಾಕೆಟ್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ರೆಫರೆನ್ಸ್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ಪುಸ್ತಕವನ್ನು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ಓದಿ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ಸಾಮಾಜಿಕ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ಕಾಪಾಡುವ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ಅವಧಿಯಲ್ಲಿ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ಸಂದೇಶಗಳನ್ನು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FLW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ಸೂಕ್ತ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ವೇದಿಕೆಗಳನ್ನು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ಬಳಸಿಕೊಳ್ಳಬೇಕಾಗುತ್ತದೆ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ಪತ್ತೆ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ಮೇಲ್ವಿಚಾರಣೆ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ಮಾಡುತ್ತಿರುವಾಗ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ಕೆಲವು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ಸಂದೇಶಗಳನ್ನು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ಕುಟುಂಬಕ್ಕೆ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ಕೊಡಬಹುದು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ಸಂದೇಶಗಳನ್ನು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ವಾಟ್ಸ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[‌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ಗುಂಪುಗಳ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ಮೊಬೈಲ್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ಕಾರ್ಯಕ್ರಮಗಳನ್ನು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ಪ್ರಮುಖ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ಗುಂಪುಗಳೊಂದಿಗೆ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ಹಂಚಿಕೊಳ್ಳುವ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ಜನರನ್ನು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ಸೇವೆಗಳಾದ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ದಿನಸಿ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ಅಂಗಡಿಗಳು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ಹಾಲು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ಔಷಧಿಗಳು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ಇತ್ಯಾದಿಗಾಗಿ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ಹೊರಗೆ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ಹೋಗುವ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ಅವಕಾಶ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ಕಡೆಗಳಲ್ಲಿ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IEC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ಮೆಟೀರಿಯಲ್‌ಗಳನ್ನು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ಪ್ರದರ್ಶಿಸುವ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ಸೇವೆಗಳಾದ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ತ್ಯಾಜ್ಯ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ಸಂಗ್ರಹ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ಅಂಬ್ಯುಲೆನ್ಸ್‌ಗಳ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ವಿಚಾರದಲ್ಲಿ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ಮೈಕ್‌ಗಳನ್ನು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ಲಾಕ್‌ಡೌನ್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ಸಾಮಾಜಿಕ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ಕಾಪಾಡಿಕೊಳ್ಳುವ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ಅವಧಿಯಲ್ಲಿ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ಬಳಸಬಹುದಾದ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ವಿಧಾನ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ಪೊಲೀಸ್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ವ್ಯಾನ್‌ಗಳು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ಕಾವಲಿನ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ಪಾಳಿಗೆ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ಸಂದರ್ಭದಲ್ಲಿ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ಮೈಕ್‌ನಲ್ಲಿ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ಸಂದೇಶಗಳನ್ನು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ನೀಡುವಂತೆ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ಹೇಳಲಾಗಿದೆ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35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03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83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18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8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ಹೆಸರು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‌-19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ಆಗಿರುತ್ತದೆ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ಕೊರೊನಾ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ರೋಗವಾಗಿದೆ-2019ರಲ್ಲಿ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ಅನ್ವೇಷಿಸಲಾಗಿದೆ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k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ಅದು 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SARS-CoV-2 </a:t>
            </a:r>
            <a:r>
              <a:rPr lang="k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ಎಂದು </a:t>
            </a:r>
            <a:r>
              <a:rPr lang="k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ಹೆಸರಿಸಲಾಗಿರುವ</a:t>
            </a:r>
            <a:r>
              <a:rPr lang="k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kn-IN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ಕೊರೊನಾವೈರಸ್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</a:t>
            </a:r>
            <a:r>
              <a:rPr lang="kn-IN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ನಿಂದ ಬರುತ್ತದೆ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ಗಂಭೀರ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(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ಏಕೆಂದರೆ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ಗಂಭೀರ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ಮಾರಕ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ಶ್ವಾಸಕೋಶದ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ರೋಗ-ಕೊರೊನಾವೈರಸ್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 (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ವೈರಸ್‌ಗಳ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ಕುಟುಂಬದ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ಹೆಸರು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2.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ಕೊರೊನಾವೈರಸ್‌ಗಳು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ಹಲವಾರು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ಸಮಾನ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ರೋಗಗಳಾದ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ಸಾರ್ಸ್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HINI (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ಹಂದಿಜ್ವರ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)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ಸಾಮಾನ್ಯ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ಶೀತ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ಇನ್‌ಫ್ಲುಯೆಂಜಾಗಳಿಗೂ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ಕಾರಣವಾಗುತ್ತವೆ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‌-19ರ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ರೋಗಚಿಹ್ನೆಗಳೆಂದರೆ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ಜ್ವರ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ಉಸಿರಾಟದ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ಸಮಸ್ಯೆಯಾಗಿರುತ್ತದೆ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ಒಬ್ಬ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ರೋಗಚಿಹ್ನೆಗಳು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ಕಂಡುಬಂದಲ್ಲಿ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ಸ್ಲೈಡ್‌ನಲ್ಲಿ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ಕೊಡಲಾಗಿರುವ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ಸರ್ಕಾರಿ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ಸಹಾಯವಾಣಿ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ಸಂಖ್ಯೆಗಳನ್ನು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ತಕ್ಷಣವೇ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ಸಂಪರ್ಕದಲ್ಲಿದ್ದ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ಕೊವಿಡ್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‌-19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ರೋಗವಿರುವುದು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ದೃಢೀಕರಣವಾಗಿರುವುದು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ಬಂದಲ್ಲಿ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ತಕ್ಷಣವೇ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ತಕ್ಷಣವೇ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ಸಹಾಯವಾಣಿ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ಸಂಖ್ಯೆಯನ್ನು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ಸಂಪರ್ಕಿಸಬೇಕು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99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78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40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092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65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ಅಭ್ಯಾಸದಲ್ಲಿ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ನಗರ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ಪ್ರದೇಶಗಳಲ್ಲಿ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ಬಳಸಲಾಗುವ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ಸಮುದಾಯ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ಬೆಂಬಲ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ಅಭ್ಯಾಸಗಳನ್ನು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ಪೂರ್ಣಗೊಳಿಸಿದ್ದೇವೆ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ನಗರ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ಪ್ರದೇಶಗಳು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ವಿಭಿನ್ನ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ಸವಾಲುಗಳನ್ನು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ಮುಂದಿಡುತ್ತವೆ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ಗಮನಿಸಿ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ನಿಭಾಯಿಸಬೇಕಾಗುತ್ತದೆ</a:t>
            </a:r>
            <a:r>
              <a:rPr lang="en-US" sz="2200" b="0" i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123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3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05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93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4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name of the disease is COVID-19. THIS IS CORONA VIRUS DISEASE – discovered in 2019. The name of the organism that causes the disease is SARS-CoV-2. This stands for Severe (because it is serious) Acute Respiratory Syndrome- Coronavirus (the name of the family of viruses) 2. Coronaviruses cause several similar diseases including SARS, HINI (Swine flu) and the common cold and Influenza. </a:t>
            </a:r>
          </a:p>
          <a:p>
            <a:endParaRPr lang="en-US" dirty="0"/>
          </a:p>
          <a:p>
            <a:r>
              <a:rPr lang="en-US" dirty="0"/>
              <a:t>Symptoms of COVID-19 are fever, cough and difficulty in breathing</a:t>
            </a:r>
          </a:p>
          <a:p>
            <a:r>
              <a:rPr lang="en-US" dirty="0"/>
              <a:t>If a person sees these symptoms, the person must immediately contact the government helpline numbers given in this slide.</a:t>
            </a:r>
          </a:p>
          <a:p>
            <a:r>
              <a:rPr lang="en-US" dirty="0"/>
              <a:t>If you know that the person with whom you have been in contact has been identified as positive for COVID-19, then the person must contact on the helpline numbers immediately. </a:t>
            </a:r>
          </a:p>
        </p:txBody>
      </p:sp>
    </p:spTree>
    <p:extLst>
      <p:ext uri="{BB962C8B-B14F-4D97-AF65-F5344CB8AC3E}">
        <p14:creationId xmlns:p14="http://schemas.microsoft.com/office/powerpoint/2010/main" val="173843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ಬರಬಹುದು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?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‌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ಸೋಂಕಿತ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ಶ್ವಾಸಕೋಶದ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ದ್ರವಹನಿಗಳ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ಪ್ರಯಾಣಿಸುತ್ತದೆ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ಸೀನಿದಾಗ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ಕೆಮ್ಮಿದಾಗ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ಕೈಮೇಲೆ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ಬೀಳುತ್ತದೆ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ಮುಖವನ್ನು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ಸ್ಪರ್ಶಿಸಿದಾಗ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ಬಾಯಿ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ಮೂಗು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ಮುಚ್ಚಿರದಾಗ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ದ್ರವಹನಿಯು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ಮೇಲ್ಮೈ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ಬಿದ್ದಾಗ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ಹರಡುತ್ತದೆ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/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ಮೇಲ್ಮೈನಿಂದ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ವರ್ಗಾವಣೆಯಾಗುತ್ತದೆ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ಕೈಯು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ಮೂಗು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ಕಣ್ಣುಗಳು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ಬಾಯಿಯನ್ನು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ಸ್ಪರ್ಶಿಸಿದಾಗ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ವ್ಯವಸ್ಥೆಯ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ಒಳಗೆ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ತೂರಿಕೊಳ್ಳುತ್ತದೆ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ಒಮ್ಮೆ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ಹೊರಗೆ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ಎಷ್ಟು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ಜೀವಂತವಾಗಿ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ಜ್ಞಾನವೂ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ನಮ್ಮಲ್ಲಿ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ಸ್ವಚ್ಛವಾಗಿಡುವುದು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ಮುಖವನ್ನು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ಸ್ಪರ್ಶಿಸದೆ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ತಡೆಯುವ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ಅತೀ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ಪ್ರಮುಖ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ದಾರಿಯಾಗಿದೆ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ತಿಳಿದುಕೊಳ್ಳುತ್ತೇವೆ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38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ಹಿಂದಿನ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ಸ್ಲೈಡ್‌ನಲ್ಲಿ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ಬಗ್ಗೆ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ಮಾತನಾಡಿದೆವು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ತಡೆಯಬಹುದು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ನಾವೀಗ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ನೋಡೋಣ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1.ಕೈಗಳನ್ನು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ಸಾಬೂನಿನಿಂದ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ತೊಳೆಯುವುದರಿಂದ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ಸಾಯುತ್ತದೆ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ಹಾಗೆಯೇ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70%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ಆಲ್ಕೋಹಾಲ್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ಅಂಶವಿರುವ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ಸ್ಯಾನಿಟೈಸರ್‌ನಿಂದಲೂ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ಸಾಯುತ್ತದೆ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ಸಾಬೂನಿನಿಂದ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 40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ಸೆಕೆಂಡುಗಳ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ತೊಳೆದಾಗ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ಮಾತ್ರ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ಕೊಲ್ಲಬಹುದು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ಕೋಶದ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ಗೋಡೆಗಳು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ಉಜ್ಜಿ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ಹೋಗಲು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ಬಹಳಷ್ಟು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ಹಾಗೆಯೇ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ಆಲ್ಕೋಹಾಲ್‌ನಿಂದಲೂ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ಸಹ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ಉಜ್ಜದೆ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ಇದ್ದಲ್ಲಿ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ವೈರಸ್‌ನ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ರಕ್ಷಣೆ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ಮುರಿದು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ಬೀಳುವುದಿಲ್ಲ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ವೈರಸ್‌ಗೆ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ಯಾವುದೇ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ಹಾನಿಯಾಗುವುದಿಲ್ಲ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2.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ಹಿಂದೆ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ಹೇಳಿರುವಂತೆ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ದ್ರವಹನಿಗಳು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ಕೈಕುಲುಕುವ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ಮೂಲಕವೂ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ಪ್ರಸರಣಗೊಳ್ಳುತ್ತವೆ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ಬ್ಯಾಕ್ಟೀರಿಯ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ಸಾಧ್ಯತೆಯಿದೆ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ಬ್ಯಾಕ್ಟೀರಿಯ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ಹೊರಮೈಯನ್ನು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ಸ್ಪರ್ಶಿಸುವ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ಮೂಲಕವೂ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ಪ್ರಸರಣಗೊಳ್ಳುತ್ತದೆ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ಸ್ವಚ್ಛವಾಗಿಡುವ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ಅಭ್ಯಾಸಗಳನ್ನು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ಹೊಂದಿರಬೇಕು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17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ದ್ರವಹನಿಗಳು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ಗಾಳಿಯಲ್ಲಿ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ಸೇರಲು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ಬಿಡಬಾರದು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ಕಾರಣಕ್ಕಾಗಿ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ಹೆಚ್ಚು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ಮಂದಿಗೆ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ತಗಲುವುದನ್ನು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ತಡೆಯಲು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ನಾವು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ಎಲ್ಲಾ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ಸಮಯದಲ್ಲಿಯೂ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ಶ್ವಾಸಕೋಶದ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ಆರೋಗ್ಯವನ್ನು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ಕಾಪಾಡಿಕೊಳ್ಳಬೇಕಾಗುತ್ತದೆ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ಸೀರೆಯ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ಸೆರಗು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ಸೆರಗುಗಳನ್ನು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ಸೀನುವಾಗ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ಬಳಸಬೇಡಿ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ಏಕೆಂದರೆ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ಇವುಗಳನ್ನು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ಒರೆಸಲು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ರೋಗಾಣುಗಳು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ಕೈಗಳಿಂದ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ಮೂಗು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ಬಾಯಿಗೆ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ಅಥವಾ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ಕಣ್ಣಿಗೆ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ಪ್ರಸರಣಗೊಳ್ಳಬಹುದು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7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9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ಸಾಮಾಜಿಕ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ಕಾಪಾಡಿಕೊಳ್ಳುವುದು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ಮಂದಿಯ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ನಡುವೆ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ಕಾಪಾಡಿಕೊಳ್ಳುವುದು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ಇತರರು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ಹೊಂದಿದ್ದರೆ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ಅವರಿಂದ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ಹೊರಬರುವ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ಸೋಂಕುಕಾರಿ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ದ್ರವಹನಿಗಳು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ಸಂಪರ್ಕಿಸದಂತೆ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ದೂರ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ಇರುತ್ತೀರಿ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ಹಾಗೆಂದ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ಮಾತ್ರಕ್ಕೆ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ನಿಮ್ಮ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ಸಮೀಪಕ್ಕೆ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ಪ್ರತಿ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ಸೋಂಕು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ಹೊಂದಿದ್ದಾರೆ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ಎಂದೇನಲ್ಲ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ಜಾಗರೂಕವಾಗಿರಲು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ಅಗತ್ಯವಾಗಿರುತ್ತದೆ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endParaRPr lang="en-IN" sz="2200" b="0" i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Gill Sans"/>
            </a:endParaRPr>
          </a:p>
          <a:p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ಸಾಮಾಜಿಕ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ಅಂತರ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ಕಾಯ್ದುಕೊಳ್ಳುವುದು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ಎಂದರೆ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ಜನಸಂದಣಿ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ಜಾಗಕ್ಕೆ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ಹೋಗದೆ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ಜೊತೆಯಾಗಿ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ಸೇರಬೇಕಾಗಿರುವ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ಕಾರ್ಯಕ್ರಮಗಳನ್ನು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ನೀವು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ಆಯೋಜಿಸುವುದಿಲ್ಲ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ಎಲ್ಲಾವೂ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ಒಬ್ಬ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ಮತ್ತೊಬ್ಬನಿಗೆ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ಹರಿದಾಡಲು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ಕಾರಣವಾಗುತ್ತದೆ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ಮಾನವ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ಹೊರಗೆ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ಇರುವಾಗ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ಬಹಳಷ್ಟು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ಸಮಯ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ಜೀವಂತವಾಗಿರಲು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ಸಾಧ್ಯವಿಲ್ಲ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ಎನ್ನುವುದು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ತಿಳಿದಿರಲಿ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ಮತ್ತಷ್ಟು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ಬೆಳೆಯಲು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ಉತ್ತಮ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ಉಳಿದುಕೊಳ್ಳಲು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ವೈರಸ್‌ಗೆ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ಮತ್ತೊಂದು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ಮಾನವ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ದೇಹದ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ಅಗತ್ಯವಿರುತ್ತದೆ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ಸಿಗದೆ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ಇದ್ದಲ್ಲಿ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ಸತ್ತು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ಹೋಗುತ್ತದೆ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ಜನರು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ಸುತ್ತಮುತ್ತಲು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ಇದ್ದಾಗ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ಬಳಸಿದ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ಸ್ಥಳಗಳು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,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ಸ್ಪರ್ಶಿಸಿದ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ವಸ್ತುಗಳ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ಮೂಲಕ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ವೈರಸ್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ಒಬ್ಬ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ವ್ಯಕ್ತಿಯಿಂದ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ಮತ್ತೊಬ್ಬನಿಗೆ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ಪ್ರಸರಣಗೊಳ್ಳುತ್ತದೆ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ಅದೇ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ಕಾರಣದಿಂದ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ಈ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ಅವಧಿಯಲ್ಲಿ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ಮಾನವನಿಂದ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ಮಾನವನಿಗೆ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ಸಂಪರ್ಕವಾಗದಂತೆ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ತಡೆಯುವುದು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 </a:t>
            </a:r>
            <a:r>
              <a:rPr lang="en-US" sz="2200" b="0" i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ಅಗತ್ಯವಾಗಿರುತ್ತದೆ</a:t>
            </a:r>
            <a:r>
              <a:rPr lang="en-US" sz="2200" b="0" i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ll Sans"/>
              </a:rPr>
              <a:t>.</a:t>
            </a:r>
            <a:r>
              <a:rPr lang="en-IN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0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69072"/>
            <a:ext cx="19621500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 b="1" i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Gill Sans SemiBold"/>
              </a:defRPr>
            </a:lvl1pPr>
          </a:lstStyle>
          <a:p>
            <a:r>
              <a:rPr dirty="0"/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0465" y="13081000"/>
            <a:ext cx="410369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 i="0">
                <a:latin typeface="Arial Narrow" panose="020B0604020202020204" pitchFamily="34" charset="0"/>
                <a:ea typeface="Arial Narrow" panose="020B0604020202020204" pitchFamily="34" charset="0"/>
                <a:cs typeface="Arial Narrow" panose="020B0604020202020204" pitchFamily="34" charset="0"/>
                <a:sym typeface="Gill Sans Light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Gill Sans SemiBold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 SemiBold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Gill Sans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png"/><Relationship Id="rId39" Type="http://schemas.openxmlformats.org/officeDocument/2006/relationships/image" Target="../media/image78.jpeg"/><Relationship Id="rId21" Type="http://schemas.openxmlformats.org/officeDocument/2006/relationships/image" Target="../media/image60.jpeg"/><Relationship Id="rId34" Type="http://schemas.openxmlformats.org/officeDocument/2006/relationships/image" Target="../media/image73.jpeg"/><Relationship Id="rId42" Type="http://schemas.openxmlformats.org/officeDocument/2006/relationships/image" Target="../media/image8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29" Type="http://schemas.openxmlformats.org/officeDocument/2006/relationships/image" Target="../media/image68.jpeg"/><Relationship Id="rId41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50.jpeg"/><Relationship Id="rId24" Type="http://schemas.openxmlformats.org/officeDocument/2006/relationships/image" Target="../media/image63.jpeg"/><Relationship Id="rId32" Type="http://schemas.openxmlformats.org/officeDocument/2006/relationships/image" Target="../media/image71.jpeg"/><Relationship Id="rId37" Type="http://schemas.openxmlformats.org/officeDocument/2006/relationships/image" Target="../media/image76.jpeg"/><Relationship Id="rId40" Type="http://schemas.openxmlformats.org/officeDocument/2006/relationships/image" Target="../media/image79.jpeg"/><Relationship Id="rId5" Type="http://schemas.openxmlformats.org/officeDocument/2006/relationships/image" Target="../media/image5.pn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28" Type="http://schemas.openxmlformats.org/officeDocument/2006/relationships/image" Target="../media/image67.jpeg"/><Relationship Id="rId36" Type="http://schemas.openxmlformats.org/officeDocument/2006/relationships/image" Target="../media/image75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31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Relationship Id="rId27" Type="http://schemas.openxmlformats.org/officeDocument/2006/relationships/image" Target="../media/image66.jpeg"/><Relationship Id="rId30" Type="http://schemas.openxmlformats.org/officeDocument/2006/relationships/image" Target="../media/image69.jpeg"/><Relationship Id="rId35" Type="http://schemas.openxmlformats.org/officeDocument/2006/relationships/image" Target="../media/image74.jpeg"/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33" Type="http://schemas.openxmlformats.org/officeDocument/2006/relationships/image" Target="../media/image72.jpeg"/><Relationship Id="rId38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AB1F11-B2EF-D14D-AE2E-51978AF2C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9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13A037-72A4-B149-8C57-0C3B6B49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3CD2A2-1EBF-484F-B7E7-8490DFB9F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E7D358-B8B5-8047-805A-C2C4033E5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8617B6-B6BF-A94B-9C1D-A81EE495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A46376-64F4-0C4D-A121-123FB5938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721B86-9B33-C945-A5BA-7DA297902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FD6751-2A6B-0A46-9202-E2973ADC6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247B79-5674-6144-97FD-15797312D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696D5C-04B3-674D-B680-2C9CD2F35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41B6DF-CEC1-C945-A48E-DC781445A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EBC3BC-C88E-0142-8A6B-3F370E2F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104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BE66788-EC3D-724F-8EC9-7C9F1D4AE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B382C6-A7B8-A648-BBCB-F5951AE0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D59A2D-21B1-1144-9B67-091664DB1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D87CC6-04DB-F84D-932D-BE6AA442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20A99D-A13E-A745-AAA0-E568CCF5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790CA7-54B7-3649-B36E-5A58950D6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F44746-3138-4C41-9ED5-E679C546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362B5A-3B4B-0042-AA8C-D444D263D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07D738-981B-D94A-A133-77DC72DF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EFCDE0-F095-2241-8886-41F82C28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6A9ECE-6F79-4745-8AE2-F198EF9C1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10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91C535-F7E8-FA4E-9060-6324663C7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780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37609B-03E9-4F45-81F2-2A78C185B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6468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4CE1A3-B4B6-AB43-8F31-023D75DBF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5505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606409-0C4C-8444-B233-3F02AE44A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5252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E15C59-1724-FE4A-843B-1D696C88D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814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3EAEE9-536A-1146-BCD5-48684A075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3360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96F0AD-B9AA-BC43-8512-EFD756C04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948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4027E3-DB09-2D41-92DF-9D539EFF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5594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AFABB1-DA1E-B74E-B057-58AA4F650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483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8D1E07-82E5-7244-A0B0-DA8FE18A4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05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1E7838-DBEF-2D4D-B266-2025734F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650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5" name="Group"/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1030" name="Picture 3" descr="Picture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1" name="Picture 5" descr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2" name="Line"/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Line"/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inistry-and-health-family-welfare.png" descr="ministry-and-health-family-welfare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9" name="Group"/>
          <p:cNvGrpSpPr/>
          <p:nvPr/>
        </p:nvGrpSpPr>
        <p:grpSpPr>
          <a:xfrm>
            <a:off x="23097931" y="13055999"/>
            <a:ext cx="2098868" cy="1540535"/>
            <a:chOff x="0" y="2515"/>
            <a:chExt cx="2098867" cy="1540534"/>
          </a:xfrm>
        </p:grpSpPr>
        <p:sp>
          <p:nvSpPr>
            <p:cNvPr id="1037" name="38"/>
            <p:cNvSpPr/>
            <p:nvPr/>
          </p:nvSpPr>
          <p:spPr>
            <a:xfrm>
              <a:off x="828867" y="2730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>
                  <a:solidFill>
                    <a:srgbClr val="FFFFFF"/>
                  </a:solidFill>
                </a:defRPr>
              </a:pPr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8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515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1" name="Covid game 2-01.jpg">
            <a:extLst>
              <a:ext uri="{FF2B5EF4-FFF2-40B4-BE49-F238E27FC236}">
                <a16:creationId xmlns:a16="http://schemas.microsoft.com/office/drawing/2014/main" id="{2729E7F7-5834-EF43-90D8-0603AD419F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5751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Covid game 2-02.jpg">
            <a:extLst>
              <a:ext uri="{FF2B5EF4-FFF2-40B4-BE49-F238E27FC236}">
                <a16:creationId xmlns:a16="http://schemas.microsoft.com/office/drawing/2014/main" id="{B2B41C0C-5D87-E742-B2FF-2187CA7F6C2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5878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ovid game 2-03.jpg">
            <a:extLst>
              <a:ext uri="{FF2B5EF4-FFF2-40B4-BE49-F238E27FC236}">
                <a16:creationId xmlns:a16="http://schemas.microsoft.com/office/drawing/2014/main" id="{614C4038-FD60-7A4B-8490-5283C5AB86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5878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ovid game 2-01.jpg">
            <a:extLst>
              <a:ext uri="{FF2B5EF4-FFF2-40B4-BE49-F238E27FC236}">
                <a16:creationId xmlns:a16="http://schemas.microsoft.com/office/drawing/2014/main" id="{3B1C2230-66D6-B748-A53A-70C006911DE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9" y="613277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ovid game 2-05.jpg">
            <a:extLst>
              <a:ext uri="{FF2B5EF4-FFF2-40B4-BE49-F238E27FC236}">
                <a16:creationId xmlns:a16="http://schemas.microsoft.com/office/drawing/2014/main" id="{2084E46B-1618-904B-9F09-B35CE51D8F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37283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ovid game 2-06.jpg">
            <a:extLst>
              <a:ext uri="{FF2B5EF4-FFF2-40B4-BE49-F238E27FC236}">
                <a16:creationId xmlns:a16="http://schemas.microsoft.com/office/drawing/2014/main" id="{0ADD19D4-EF8A-5F40-A06E-71CB73E6FCB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37410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ovid game 2-07.jpg">
            <a:extLst>
              <a:ext uri="{FF2B5EF4-FFF2-40B4-BE49-F238E27FC236}">
                <a16:creationId xmlns:a16="http://schemas.microsoft.com/office/drawing/2014/main" id="{548FA31C-9061-1445-B118-C32E00092C7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37410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ovid game 2-08.jpg">
            <a:extLst>
              <a:ext uri="{FF2B5EF4-FFF2-40B4-BE49-F238E27FC236}">
                <a16:creationId xmlns:a16="http://schemas.microsoft.com/office/drawing/2014/main" id="{1BFA180F-B65D-7B41-AB7A-AB6C9E7BB6D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3715618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ovid game 2-09.jpg">
            <a:extLst>
              <a:ext uri="{FF2B5EF4-FFF2-40B4-BE49-F238E27FC236}">
                <a16:creationId xmlns:a16="http://schemas.microsoft.com/office/drawing/2014/main" id="{66D2C55D-B65D-C745-8875-BCDE7C05A26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68814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ovid game 2-10.jpg">
            <a:extLst>
              <a:ext uri="{FF2B5EF4-FFF2-40B4-BE49-F238E27FC236}">
                <a16:creationId xmlns:a16="http://schemas.microsoft.com/office/drawing/2014/main" id="{769052EE-95DE-8B45-9819-C6078F2ED23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68814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Covid game 2-11.jpg">
            <a:extLst>
              <a:ext uri="{FF2B5EF4-FFF2-40B4-BE49-F238E27FC236}">
                <a16:creationId xmlns:a16="http://schemas.microsoft.com/office/drawing/2014/main" id="{00922AB9-0465-A141-8B12-6CFE62B7F07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68687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Covid game 2-12.jpg">
            <a:extLst>
              <a:ext uri="{FF2B5EF4-FFF2-40B4-BE49-F238E27FC236}">
                <a16:creationId xmlns:a16="http://schemas.microsoft.com/office/drawing/2014/main" id="{C1AF00AB-4003-5A41-9E98-A358520000D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6868760"/>
            <a:ext cx="3006965" cy="300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Covid game 2-13.jpg">
            <a:extLst>
              <a:ext uri="{FF2B5EF4-FFF2-40B4-BE49-F238E27FC236}">
                <a16:creationId xmlns:a16="http://schemas.microsoft.com/office/drawing/2014/main" id="{EE1E4ED3-F320-2D4F-8A6C-A9C993DFB31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2" y="100346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Covid game 2-14.jpg">
            <a:extLst>
              <a:ext uri="{FF2B5EF4-FFF2-40B4-BE49-F238E27FC236}">
                <a16:creationId xmlns:a16="http://schemas.microsoft.com/office/drawing/2014/main" id="{EB552EA4-3F08-264B-8A0F-3106F0B5A92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597" y="100219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ovid game 2-15.jpg">
            <a:extLst>
              <a:ext uri="{FF2B5EF4-FFF2-40B4-BE49-F238E27FC236}">
                <a16:creationId xmlns:a16="http://schemas.microsoft.com/office/drawing/2014/main" id="{E8899C4F-648B-BD41-9C52-8262DDE9E37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0863" y="1004730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ovid game 2-16.jpg">
            <a:extLst>
              <a:ext uri="{FF2B5EF4-FFF2-40B4-BE49-F238E27FC236}">
                <a16:creationId xmlns:a16="http://schemas.microsoft.com/office/drawing/2014/main" id="{7FDB04EB-D7CA-FB4F-8F89-B51F0937893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5127" y="9996504"/>
            <a:ext cx="3006964" cy="3006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Group">
            <a:extLst>
              <a:ext uri="{FF2B5EF4-FFF2-40B4-BE49-F238E27FC236}">
                <a16:creationId xmlns:a16="http://schemas.microsoft.com/office/drawing/2014/main" id="{14BCF1A7-6724-7947-ABBA-2BC5D7636B57}"/>
              </a:ext>
            </a:extLst>
          </p:cNvPr>
          <p:cNvGrpSpPr/>
          <p:nvPr/>
        </p:nvGrpSpPr>
        <p:grpSpPr>
          <a:xfrm>
            <a:off x="13470024" y="675543"/>
            <a:ext cx="2700270" cy="1378586"/>
            <a:chOff x="0" y="0"/>
            <a:chExt cx="2700268" cy="1378585"/>
          </a:xfrm>
        </p:grpSpPr>
        <p:pic>
          <p:nvPicPr>
            <p:cNvPr id="218" name="Image" descr="Image">
              <a:extLst>
                <a:ext uri="{FF2B5EF4-FFF2-40B4-BE49-F238E27FC236}">
                  <a16:creationId xmlns:a16="http://schemas.microsoft.com/office/drawing/2014/main" id="{CECE831C-2160-0F4C-A13C-1A0598965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" descr="Image">
              <a:extLst>
                <a:ext uri="{FF2B5EF4-FFF2-40B4-BE49-F238E27FC236}">
                  <a16:creationId xmlns:a16="http://schemas.microsoft.com/office/drawing/2014/main" id="{5CF1EA0C-6A44-184E-B432-37B9A2A20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" descr="Image">
              <a:extLst>
                <a:ext uri="{FF2B5EF4-FFF2-40B4-BE49-F238E27FC236}">
                  <a16:creationId xmlns:a16="http://schemas.microsoft.com/office/drawing/2014/main" id="{75388E7B-4881-724E-BFA0-CCC712902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" descr="Image">
              <a:extLst>
                <a:ext uri="{FF2B5EF4-FFF2-40B4-BE49-F238E27FC236}">
                  <a16:creationId xmlns:a16="http://schemas.microsoft.com/office/drawing/2014/main" id="{2F75D5AF-91C5-9C46-BE07-F46E2DA3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2" name="Group">
            <a:extLst>
              <a:ext uri="{FF2B5EF4-FFF2-40B4-BE49-F238E27FC236}">
                <a16:creationId xmlns:a16="http://schemas.microsoft.com/office/drawing/2014/main" id="{5976D29C-E031-6D4D-85B1-72D44A04C0CF}"/>
              </a:ext>
            </a:extLst>
          </p:cNvPr>
          <p:cNvGrpSpPr/>
          <p:nvPr/>
        </p:nvGrpSpPr>
        <p:grpSpPr>
          <a:xfrm>
            <a:off x="13467909" y="6957660"/>
            <a:ext cx="2700270" cy="1378587"/>
            <a:chOff x="0" y="0"/>
            <a:chExt cx="2700268" cy="1378585"/>
          </a:xfrm>
        </p:grpSpPr>
        <p:pic>
          <p:nvPicPr>
            <p:cNvPr id="223" name="Image" descr="Image">
              <a:extLst>
                <a:ext uri="{FF2B5EF4-FFF2-40B4-BE49-F238E27FC236}">
                  <a16:creationId xmlns:a16="http://schemas.microsoft.com/office/drawing/2014/main" id="{F1961E21-0EE0-7146-BD24-5424E25A4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Image" descr="Image">
              <a:extLst>
                <a:ext uri="{FF2B5EF4-FFF2-40B4-BE49-F238E27FC236}">
                  <a16:creationId xmlns:a16="http://schemas.microsoft.com/office/drawing/2014/main" id="{6C4EA0AA-2EC3-C449-91ED-9A8BB1A43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" descr="Image">
              <a:extLst>
                <a:ext uri="{FF2B5EF4-FFF2-40B4-BE49-F238E27FC236}">
                  <a16:creationId xmlns:a16="http://schemas.microsoft.com/office/drawing/2014/main" id="{C1FD9332-FF1A-2A48-96F0-9165B0108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" descr="Image">
              <a:extLst>
                <a:ext uri="{FF2B5EF4-FFF2-40B4-BE49-F238E27FC236}">
                  <a16:creationId xmlns:a16="http://schemas.microsoft.com/office/drawing/2014/main" id="{D1A0275B-1644-8A48-A57A-1B5FF038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Group">
            <a:extLst>
              <a:ext uri="{FF2B5EF4-FFF2-40B4-BE49-F238E27FC236}">
                <a16:creationId xmlns:a16="http://schemas.microsoft.com/office/drawing/2014/main" id="{693EFE71-818E-7148-A65C-BCC538C75971}"/>
              </a:ext>
            </a:extLst>
          </p:cNvPr>
          <p:cNvGrpSpPr/>
          <p:nvPr/>
        </p:nvGrpSpPr>
        <p:grpSpPr>
          <a:xfrm>
            <a:off x="16687789" y="10229917"/>
            <a:ext cx="2700270" cy="1378586"/>
            <a:chOff x="0" y="0"/>
            <a:chExt cx="2700268" cy="1378585"/>
          </a:xfrm>
        </p:grpSpPr>
        <p:pic>
          <p:nvPicPr>
            <p:cNvPr id="228" name="Image" descr="Image">
              <a:extLst>
                <a:ext uri="{FF2B5EF4-FFF2-40B4-BE49-F238E27FC236}">
                  <a16:creationId xmlns:a16="http://schemas.microsoft.com/office/drawing/2014/main" id="{CFBF6F92-2CF8-8B4F-A991-AD8E562CF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age" descr="Image">
              <a:extLst>
                <a:ext uri="{FF2B5EF4-FFF2-40B4-BE49-F238E27FC236}">
                  <a16:creationId xmlns:a16="http://schemas.microsoft.com/office/drawing/2014/main" id="{BBF9DF44-50FF-0946-B697-E6A1C8F64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Image" descr="Image">
              <a:extLst>
                <a:ext uri="{FF2B5EF4-FFF2-40B4-BE49-F238E27FC236}">
                  <a16:creationId xmlns:a16="http://schemas.microsoft.com/office/drawing/2014/main" id="{C1848F37-750F-AB4F-8F15-28DF16F57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Image" descr="Image">
              <a:extLst>
                <a:ext uri="{FF2B5EF4-FFF2-40B4-BE49-F238E27FC236}">
                  <a16:creationId xmlns:a16="http://schemas.microsoft.com/office/drawing/2014/main" id="{4A7786FC-BB34-934C-BA94-AA381ED1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2" name="Group">
            <a:extLst>
              <a:ext uri="{FF2B5EF4-FFF2-40B4-BE49-F238E27FC236}">
                <a16:creationId xmlns:a16="http://schemas.microsoft.com/office/drawing/2014/main" id="{B22D5496-9ADC-F547-BC9C-9F615F383E03}"/>
              </a:ext>
            </a:extLst>
          </p:cNvPr>
          <p:cNvGrpSpPr/>
          <p:nvPr/>
        </p:nvGrpSpPr>
        <p:grpSpPr>
          <a:xfrm>
            <a:off x="10342185" y="10229917"/>
            <a:ext cx="2700270" cy="1378586"/>
            <a:chOff x="0" y="0"/>
            <a:chExt cx="2700268" cy="1378585"/>
          </a:xfrm>
        </p:grpSpPr>
        <p:pic>
          <p:nvPicPr>
            <p:cNvPr id="233" name="Image" descr="Image">
              <a:extLst>
                <a:ext uri="{FF2B5EF4-FFF2-40B4-BE49-F238E27FC236}">
                  <a16:creationId xmlns:a16="http://schemas.microsoft.com/office/drawing/2014/main" id="{5CBACD45-FB3B-D840-BF0E-39701E3A3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" descr="Image">
              <a:extLst>
                <a:ext uri="{FF2B5EF4-FFF2-40B4-BE49-F238E27FC236}">
                  <a16:creationId xmlns:a16="http://schemas.microsoft.com/office/drawing/2014/main" id="{87C6BBA3-D551-8F43-AD63-4D3E49D6F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" descr="Image">
              <a:extLst>
                <a:ext uri="{FF2B5EF4-FFF2-40B4-BE49-F238E27FC236}">
                  <a16:creationId xmlns:a16="http://schemas.microsoft.com/office/drawing/2014/main" id="{0D05AD4E-47CD-5C4E-976B-961E3772F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Image" descr="Image">
              <a:extLst>
                <a:ext uri="{FF2B5EF4-FFF2-40B4-BE49-F238E27FC236}">
                  <a16:creationId xmlns:a16="http://schemas.microsoft.com/office/drawing/2014/main" id="{BB39BEA1-9CA9-824D-9ADB-2E45A34E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7" name="Group">
            <a:extLst>
              <a:ext uri="{FF2B5EF4-FFF2-40B4-BE49-F238E27FC236}">
                <a16:creationId xmlns:a16="http://schemas.microsoft.com/office/drawing/2014/main" id="{47213F46-1A6A-204F-BB14-10846F260514}"/>
              </a:ext>
            </a:extLst>
          </p:cNvPr>
          <p:cNvGrpSpPr/>
          <p:nvPr/>
        </p:nvGrpSpPr>
        <p:grpSpPr>
          <a:xfrm>
            <a:off x="19905556" y="6957660"/>
            <a:ext cx="2700269" cy="1378587"/>
            <a:chOff x="0" y="0"/>
            <a:chExt cx="2700268" cy="1378585"/>
          </a:xfrm>
        </p:grpSpPr>
        <p:pic>
          <p:nvPicPr>
            <p:cNvPr id="238" name="Image" descr="Image">
              <a:extLst>
                <a:ext uri="{FF2B5EF4-FFF2-40B4-BE49-F238E27FC236}">
                  <a16:creationId xmlns:a16="http://schemas.microsoft.com/office/drawing/2014/main" id="{A4FF65DB-90EE-E049-84FB-31F636E7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Image" descr="Image">
              <a:extLst>
                <a:ext uri="{FF2B5EF4-FFF2-40B4-BE49-F238E27FC236}">
                  <a16:creationId xmlns:a16="http://schemas.microsoft.com/office/drawing/2014/main" id="{624BFE57-600E-A341-93ED-C752CABFE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Image" descr="Image">
              <a:extLst>
                <a:ext uri="{FF2B5EF4-FFF2-40B4-BE49-F238E27FC236}">
                  <a16:creationId xmlns:a16="http://schemas.microsoft.com/office/drawing/2014/main" id="{A806F42A-B796-E54D-97B1-EC9EE010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Image" descr="Image">
              <a:extLst>
                <a:ext uri="{FF2B5EF4-FFF2-40B4-BE49-F238E27FC236}">
                  <a16:creationId xmlns:a16="http://schemas.microsoft.com/office/drawing/2014/main" id="{47E09DCE-7289-8745-9B0E-674397A8D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" name="Group">
            <a:extLst>
              <a:ext uri="{FF2B5EF4-FFF2-40B4-BE49-F238E27FC236}">
                <a16:creationId xmlns:a16="http://schemas.microsoft.com/office/drawing/2014/main" id="{F38D7B10-15EA-A44B-A0FD-2BC747ED185E}"/>
              </a:ext>
            </a:extLst>
          </p:cNvPr>
          <p:cNvGrpSpPr/>
          <p:nvPr/>
        </p:nvGrpSpPr>
        <p:grpSpPr>
          <a:xfrm>
            <a:off x="16687789" y="3741018"/>
            <a:ext cx="2700270" cy="1378587"/>
            <a:chOff x="0" y="0"/>
            <a:chExt cx="2700268" cy="1378585"/>
          </a:xfrm>
        </p:grpSpPr>
        <p:pic>
          <p:nvPicPr>
            <p:cNvPr id="243" name="Image" descr="Image">
              <a:extLst>
                <a:ext uri="{FF2B5EF4-FFF2-40B4-BE49-F238E27FC236}">
                  <a16:creationId xmlns:a16="http://schemas.microsoft.com/office/drawing/2014/main" id="{0D0461CB-BFB0-EF40-898F-3D02CE768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2628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Image" descr="Image">
              <a:extLst>
                <a:ext uri="{FF2B5EF4-FFF2-40B4-BE49-F238E27FC236}">
                  <a16:creationId xmlns:a16="http://schemas.microsoft.com/office/drawing/2014/main" id="{35994DD7-2799-AF40-AB78-CEC02E93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753" y="31715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Image" descr="Image">
              <a:extLst>
                <a:ext uri="{FF2B5EF4-FFF2-40B4-BE49-F238E27FC236}">
                  <a16:creationId xmlns:a16="http://schemas.microsoft.com/office/drawing/2014/main" id="{D1A2207B-A137-3F4B-8B1C-D1514D61E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72" y="812972"/>
              <a:ext cx="394854" cy="385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Image" descr="Image">
              <a:extLst>
                <a:ext uri="{FF2B5EF4-FFF2-40B4-BE49-F238E27FC236}">
                  <a16:creationId xmlns:a16="http://schemas.microsoft.com/office/drawing/2014/main" id="{3A1BFA2C-E45B-3742-A3C8-DF44209A3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31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7" name="Group">
            <a:extLst>
              <a:ext uri="{FF2B5EF4-FFF2-40B4-BE49-F238E27FC236}">
                <a16:creationId xmlns:a16="http://schemas.microsoft.com/office/drawing/2014/main" id="{5B245D77-C0E4-BB41-B445-47C6199CE07E}"/>
              </a:ext>
            </a:extLst>
          </p:cNvPr>
          <p:cNvGrpSpPr/>
          <p:nvPr/>
        </p:nvGrpSpPr>
        <p:grpSpPr>
          <a:xfrm>
            <a:off x="16590012" y="633305"/>
            <a:ext cx="2723555" cy="1128796"/>
            <a:chOff x="0" y="0"/>
            <a:chExt cx="2723554" cy="1128794"/>
          </a:xfrm>
        </p:grpSpPr>
        <p:pic>
          <p:nvPicPr>
            <p:cNvPr id="248" name="Image" descr="Image">
              <a:extLst>
                <a:ext uri="{FF2B5EF4-FFF2-40B4-BE49-F238E27FC236}">
                  <a16:creationId xmlns:a16="http://schemas.microsoft.com/office/drawing/2014/main" id="{35A29E01-39E7-8D4B-AEE2-474D913B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906" y="382837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Image" descr="Image">
              <a:extLst>
                <a:ext uri="{FF2B5EF4-FFF2-40B4-BE49-F238E27FC236}">
                  <a16:creationId xmlns:a16="http://schemas.microsoft.com/office/drawing/2014/main" id="{E75E15B4-C837-1C42-86DD-BCC12925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039" y="98238"/>
              <a:ext cx="764516" cy="74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Image" descr="Image">
              <a:extLst>
                <a:ext uri="{FF2B5EF4-FFF2-40B4-BE49-F238E27FC236}">
                  <a16:creationId xmlns:a16="http://schemas.microsoft.com/office/drawing/2014/main" id="{380C31DD-E407-5240-8E54-8EC836661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1" name="Group">
            <a:extLst>
              <a:ext uri="{FF2B5EF4-FFF2-40B4-BE49-F238E27FC236}">
                <a16:creationId xmlns:a16="http://schemas.microsoft.com/office/drawing/2014/main" id="{FA878E99-668B-A74D-9FEA-21C267874C19}"/>
              </a:ext>
            </a:extLst>
          </p:cNvPr>
          <p:cNvGrpSpPr/>
          <p:nvPr/>
        </p:nvGrpSpPr>
        <p:grpSpPr>
          <a:xfrm>
            <a:off x="10217981" y="3763200"/>
            <a:ext cx="2723555" cy="1128795"/>
            <a:chOff x="0" y="0"/>
            <a:chExt cx="2723554" cy="1128794"/>
          </a:xfrm>
        </p:grpSpPr>
        <p:pic>
          <p:nvPicPr>
            <p:cNvPr id="252" name="Image" descr="Image">
              <a:extLst>
                <a:ext uri="{FF2B5EF4-FFF2-40B4-BE49-F238E27FC236}">
                  <a16:creationId xmlns:a16="http://schemas.microsoft.com/office/drawing/2014/main" id="{FA8DBE9A-B05E-3545-9BFF-E49061D6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906" y="382837"/>
              <a:ext cx="764516" cy="745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Image" descr="Image">
              <a:extLst>
                <a:ext uri="{FF2B5EF4-FFF2-40B4-BE49-F238E27FC236}">
                  <a16:creationId xmlns:a16="http://schemas.microsoft.com/office/drawing/2014/main" id="{5C5FF323-E25B-9B45-88F9-E0B92F06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9039" y="98238"/>
              <a:ext cx="764516" cy="745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Image" descr="Image">
              <a:extLst>
                <a:ext uri="{FF2B5EF4-FFF2-40B4-BE49-F238E27FC236}">
                  <a16:creationId xmlns:a16="http://schemas.microsoft.com/office/drawing/2014/main" id="{A0175458-8DAA-724E-8E6A-F9565503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4853" cy="385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" name="Covid game 1-01.jpg">
            <a:extLst>
              <a:ext uri="{FF2B5EF4-FFF2-40B4-BE49-F238E27FC236}">
                <a16:creationId xmlns:a16="http://schemas.microsoft.com/office/drawing/2014/main" id="{A1E63457-50BE-BF42-AB12-B357E57270D7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2333" y="575178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Covid game 1-02.jpg">
            <a:extLst>
              <a:ext uri="{FF2B5EF4-FFF2-40B4-BE49-F238E27FC236}">
                <a16:creationId xmlns:a16="http://schemas.microsoft.com/office/drawing/2014/main" id="{4B175D30-207C-794B-8FAE-21E7CE201702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575178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Covid game 1-04.jpg">
            <a:extLst>
              <a:ext uri="{FF2B5EF4-FFF2-40B4-BE49-F238E27FC236}">
                <a16:creationId xmlns:a16="http://schemas.microsoft.com/office/drawing/2014/main" id="{CB326750-4D04-1244-8165-348AADFAB2C7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2109" y="607622"/>
            <a:ext cx="3006963" cy="300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Covid game 1-06.jpg">
            <a:extLst>
              <a:ext uri="{FF2B5EF4-FFF2-40B4-BE49-F238E27FC236}">
                <a16:creationId xmlns:a16="http://schemas.microsoft.com/office/drawing/2014/main" id="{BDC1B76E-30AF-DD4A-B684-6D8FF0CB13EA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7" y="3720847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Covid game 1-07.jpg">
            <a:extLst>
              <a:ext uri="{FF2B5EF4-FFF2-40B4-BE49-F238E27FC236}">
                <a16:creationId xmlns:a16="http://schemas.microsoft.com/office/drawing/2014/main" id="{D94AEE80-5CFB-EF43-BA0D-97DA60475D5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3" y="3748062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ovid game 1-08.jpg">
            <a:extLst>
              <a:ext uri="{FF2B5EF4-FFF2-40B4-BE49-F238E27FC236}">
                <a16:creationId xmlns:a16="http://schemas.microsoft.com/office/drawing/2014/main" id="{C9984732-D529-1C43-B5FA-3E1D9768DD5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2107" y="3709960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ovid game 1-09.jpg">
            <a:extLst>
              <a:ext uri="{FF2B5EF4-FFF2-40B4-BE49-F238E27FC236}">
                <a16:creationId xmlns:a16="http://schemas.microsoft.com/office/drawing/2014/main" id="{2B6615D1-2B76-3546-A982-92E5B4D6CD4B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2" y="6873989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Covid game 1-10.jpg">
            <a:extLst>
              <a:ext uri="{FF2B5EF4-FFF2-40B4-BE49-F238E27FC236}">
                <a16:creationId xmlns:a16="http://schemas.microsoft.com/office/drawing/2014/main" id="{1DDEA77B-C726-2B42-BA0F-8E39DB49733E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7" y="6881460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Covid game 1-11.jpg">
            <a:extLst>
              <a:ext uri="{FF2B5EF4-FFF2-40B4-BE49-F238E27FC236}">
                <a16:creationId xmlns:a16="http://schemas.microsoft.com/office/drawing/2014/main" id="{B801DE39-3D0B-5C4B-A5FD-DD0567338593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3" y="6873989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Covid game 1-12.jpg">
            <a:extLst>
              <a:ext uri="{FF2B5EF4-FFF2-40B4-BE49-F238E27FC236}">
                <a16:creationId xmlns:a16="http://schemas.microsoft.com/office/drawing/2014/main" id="{865F21C3-24C1-8049-A88A-208E40CFB49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8617" y="6867639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Covid game 1-13.jpg">
            <a:extLst>
              <a:ext uri="{FF2B5EF4-FFF2-40B4-BE49-F238E27FC236}">
                <a16:creationId xmlns:a16="http://schemas.microsoft.com/office/drawing/2014/main" id="{93866F02-7BAA-DE46-B06B-C533868FD7EC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3" y="10027134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Covid game 1-14.jpg">
            <a:extLst>
              <a:ext uri="{FF2B5EF4-FFF2-40B4-BE49-F238E27FC236}">
                <a16:creationId xmlns:a16="http://schemas.microsoft.com/office/drawing/2014/main" id="{C152DCC7-14F9-B44D-9193-051E510A8337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088" y="10021905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Covid game 1-15.jpg">
            <a:extLst>
              <a:ext uri="{FF2B5EF4-FFF2-40B4-BE49-F238E27FC236}">
                <a16:creationId xmlns:a16="http://schemas.microsoft.com/office/drawing/2014/main" id="{87730B18-E6EB-B040-B52D-2BAFB40E479E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4" y="10043009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ovid game 1-16.jpg">
            <a:extLst>
              <a:ext uri="{FF2B5EF4-FFF2-40B4-BE49-F238E27FC236}">
                <a16:creationId xmlns:a16="http://schemas.microsoft.com/office/drawing/2014/main" id="{1DB27449-9674-CA48-B57A-9B168BFBE3DE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37017" y="9990848"/>
            <a:ext cx="3006964" cy="300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Covid game 1-05.jpg">
            <a:extLst>
              <a:ext uri="{FF2B5EF4-FFF2-40B4-BE49-F238E27FC236}">
                <a16:creationId xmlns:a16="http://schemas.microsoft.com/office/drawing/2014/main" id="{280F17EA-EA40-914D-9A1C-E2BBC2A39AE2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5822" y="3720847"/>
            <a:ext cx="3006966" cy="3006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Covid game 1-03.jpg">
            <a:extLst>
              <a:ext uri="{FF2B5EF4-FFF2-40B4-BE49-F238E27FC236}">
                <a16:creationId xmlns:a16="http://schemas.microsoft.com/office/drawing/2014/main" id="{02752E98-A665-3F42-B2E7-867A3B3B510D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74355" y="580407"/>
            <a:ext cx="3006963" cy="30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Rectangle 1">
            <a:extLst>
              <a:ext uri="{FF2B5EF4-FFF2-40B4-BE49-F238E27FC236}">
                <a16:creationId xmlns:a16="http://schemas.microsoft.com/office/drawing/2014/main" id="{EDE15D43-9230-934D-AF96-09CE56EAE03B}"/>
              </a:ext>
            </a:extLst>
          </p:cNvPr>
          <p:cNvSpPr txBox="1"/>
          <p:nvPr/>
        </p:nvSpPr>
        <p:spPr>
          <a:xfrm>
            <a:off x="576568" y="5497829"/>
            <a:ext cx="7873226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6000" cap="all">
                <a:solidFill>
                  <a:srgbClr val="FFFFFF"/>
                </a:solidFill>
              </a:defRPr>
            </a:pPr>
            <a:r>
              <a:rPr lang="en-US" sz="7000" b="0" cap="all" dirty="0" err="1"/>
              <a:t>ನಿಮ್ಮ</a:t>
            </a:r>
            <a:r>
              <a:rPr lang="en-US" sz="7000" b="0" cap="all" dirty="0"/>
              <a:t> </a:t>
            </a:r>
            <a:r>
              <a:rPr lang="en-US" sz="7000" b="0" cap="all" dirty="0" err="1"/>
              <a:t>ಉತ್ತರವನ್ನು</a:t>
            </a:r>
            <a:r>
              <a:rPr lang="en-US" sz="7000" b="0" cap="all" dirty="0"/>
              <a:t> </a:t>
            </a:r>
            <a:r>
              <a:rPr lang="en-US" sz="7000" b="0" cap="all" dirty="0" err="1"/>
              <a:t>ಆಲಿಸೋಣ</a:t>
            </a:r>
            <a:r>
              <a:rPr lang="en-US" sz="7000" b="0" cap="all" dirty="0"/>
              <a:t>. </a:t>
            </a:r>
            <a:endParaRPr sz="7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40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117491-EF9D-3A4B-8CD0-0BC83A5E4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679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689DA9-4CC7-BA4E-ACD2-61035661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2934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23A99B-F329-B648-8B5B-A8F2D18BC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604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011682-6CCE-434A-9764-591A5F72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178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E2BA71A7-13ED-734E-920C-CD8EDE2BA616}"/>
              </a:ext>
            </a:extLst>
          </p:cNvPr>
          <p:cNvGrpSpPr/>
          <p:nvPr/>
        </p:nvGrpSpPr>
        <p:grpSpPr>
          <a:xfrm>
            <a:off x="5658471" y="396827"/>
            <a:ext cx="13557713" cy="1297968"/>
            <a:chOff x="0" y="0"/>
            <a:chExt cx="13557711" cy="1297966"/>
          </a:xfrm>
        </p:grpSpPr>
        <p:sp>
          <p:nvSpPr>
            <p:cNvPr id="3" name="Rounded Rectangle">
              <a:extLst>
                <a:ext uri="{FF2B5EF4-FFF2-40B4-BE49-F238E27FC236}">
                  <a16:creationId xmlns:a16="http://schemas.microsoft.com/office/drawing/2014/main" id="{2F4572F3-7AAA-D942-A3D9-D8860F97DCAD}"/>
                </a:ext>
              </a:extLst>
            </p:cNvPr>
            <p:cNvSpPr/>
            <p:nvPr/>
          </p:nvSpPr>
          <p:spPr>
            <a:xfrm>
              <a:off x="0" y="0"/>
              <a:ext cx="13557711" cy="1297966"/>
            </a:xfrm>
            <a:prstGeom prst="roundRect">
              <a:avLst>
                <a:gd name="adj" fmla="val 1467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WHAT ARE WE GOING TO LEARN?">
              <a:extLst>
                <a:ext uri="{FF2B5EF4-FFF2-40B4-BE49-F238E27FC236}">
                  <a16:creationId xmlns:a16="http://schemas.microsoft.com/office/drawing/2014/main" id="{E4CECD83-29C0-FB45-BE7D-D2DFD82A4421}"/>
                </a:ext>
              </a:extLst>
            </p:cNvPr>
            <p:cNvSpPr txBox="1"/>
            <p:nvPr/>
          </p:nvSpPr>
          <p:spPr>
            <a:xfrm>
              <a:off x="3275508" y="136022"/>
              <a:ext cx="7006725" cy="1025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02135"/>
                  </a:solidFill>
                </a:defRPr>
              </a:lvl1pPr>
            </a:lstStyle>
            <a:p>
              <a:r>
                <a:rPr lang="en-US" sz="6000" b="0" dirty="0" err="1">
                  <a:solidFill>
                    <a:schemeClr val="tx1"/>
                  </a:solidFill>
                </a:rPr>
                <a:t>ಮೌಢ್ಯ</a:t>
              </a:r>
              <a:r>
                <a:rPr lang="en-US" sz="6000" b="0" dirty="0">
                  <a:solidFill>
                    <a:schemeClr val="tx1"/>
                  </a:solidFill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</a:rPr>
                <a:t>ಮತ್ತು</a:t>
              </a:r>
              <a:r>
                <a:rPr lang="en-US" sz="6000" b="0" dirty="0">
                  <a:solidFill>
                    <a:schemeClr val="tx1"/>
                  </a:solidFill>
                </a:rPr>
                <a:t> </a:t>
              </a:r>
              <a:r>
                <a:rPr lang="en-US" sz="6000" b="0" dirty="0" err="1">
                  <a:solidFill>
                    <a:schemeClr val="tx1"/>
                  </a:solidFill>
                </a:rPr>
                <a:t>ತಾರತಮ್ಯ</a:t>
              </a:r>
              <a:r>
                <a:rPr lang="en-IN" sz="6000" b="0" dirty="0">
                  <a:solidFill>
                    <a:schemeClr val="tx1"/>
                  </a:solidFill>
                </a:rPr>
                <a:t> </a:t>
              </a:r>
              <a:endParaRPr sz="6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C41EC28-B715-E242-ACEB-EA6D47DE6F12}"/>
              </a:ext>
            </a:extLst>
          </p:cNvPr>
          <p:cNvSpPr txBox="1">
            <a:spLocks/>
          </p:cNvSpPr>
          <p:nvPr/>
        </p:nvSpPr>
        <p:spPr>
          <a:xfrm>
            <a:off x="2169042" y="1697321"/>
            <a:ext cx="19840353" cy="14299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numCol="1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Gill Sans"/>
                <a:ea typeface="Gill Sans"/>
                <a:cs typeface="Gill Sans"/>
              </a:defRPr>
            </a:lvl1pPr>
            <a:lvl2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2pPr>
            <a:lvl3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3pPr>
            <a:lvl4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4pPr>
            <a:lvl5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5pPr>
            <a:lvl6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6pPr>
            <a:lvl7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7pPr>
            <a:lvl8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8pPr>
            <a:lvl9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</a:defRPr>
            </a:lvl9pPr>
          </a:lstStyle>
          <a:p>
            <a:r>
              <a:rPr lang="en-US" b="0" dirty="0" err="1">
                <a:solidFill>
                  <a:schemeClr val="tx1"/>
                </a:solidFill>
              </a:rPr>
              <a:t>ನಗರ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ಪ್ರದೇಶಗಳು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ಅತಿ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ಹೆಚ್ಚು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ಜನಸಂದಣಿ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ಹೊಂದಿದ್ದು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ಕಡಿಮೆ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ಆರೋಗ್ಯ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ಸಿಬ್ಬಂದಿಗಳಿದ್ದಾರೆ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ಎನ್ನುವುದನ್ನು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ನೆನಪಿಟ್ಟುಕೊಳ್ಳಬೇಕು</a:t>
            </a:r>
            <a:r>
              <a:rPr lang="en-US" b="0" dirty="0">
                <a:solidFill>
                  <a:schemeClr val="tx1"/>
                </a:solidFill>
              </a:rPr>
              <a:t>. </a:t>
            </a:r>
            <a:r>
              <a:rPr lang="en-US" b="0" dirty="0" err="1">
                <a:solidFill>
                  <a:schemeClr val="tx1"/>
                </a:solidFill>
              </a:rPr>
              <a:t>ಪ್ರತಿಯೊಬ್ಬರೂ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ಮತ್ತು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ಸ್ವತಃ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ಸುರಕ್ಷಿತವಾಗಿರಲು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ನೀವು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ಸಮುದಾಯ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ಬೆಂಬಲವನ್ನು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ಬೆಳೆಸಿಕೊಳ್ಳುವುದು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ಅಗತ್ಯವಾಗಿರುತ್ತದೆ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r>
              <a:rPr lang="en-IN" sz="4000" b="0" dirty="0">
                <a:solidFill>
                  <a:schemeClr val="tx1"/>
                </a:solidFill>
              </a:rPr>
              <a:t> </a:t>
            </a:r>
            <a:endParaRPr lang="en-US" sz="40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F6ACDCBC-202E-8349-8DE4-F5FE976DCE52}"/>
              </a:ext>
            </a:extLst>
          </p:cNvPr>
          <p:cNvSpPr/>
          <p:nvPr/>
        </p:nvSpPr>
        <p:spPr>
          <a:xfrm>
            <a:off x="2169041" y="3523413"/>
            <a:ext cx="19840353" cy="8151751"/>
          </a:xfrm>
          <a:prstGeom prst="roundRect">
            <a:avLst>
              <a:gd name="adj" fmla="val 9557"/>
            </a:avLst>
          </a:prstGeom>
          <a:solidFill>
            <a:srgbClr val="FABE3B"/>
          </a:solidFill>
          <a:ln w="12700" cap="flat">
            <a:noFill/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IN" sz="4000" b="0" dirty="0" err="1"/>
              <a:t>ಹಲವು</a:t>
            </a:r>
            <a:r>
              <a:rPr lang="en-IN" sz="4000" b="0" dirty="0"/>
              <a:t> </a:t>
            </a:r>
            <a:r>
              <a:rPr lang="en-IN" sz="4000" b="0" dirty="0" err="1"/>
              <a:t>ಸಂಘಟನೆಗಳು</a:t>
            </a:r>
            <a:r>
              <a:rPr lang="en-IN" sz="4000" b="0" dirty="0"/>
              <a:t> </a:t>
            </a:r>
            <a:r>
              <a:rPr lang="en-IN" sz="4000" b="0" dirty="0" err="1"/>
              <a:t>ಮನೆಕೆಲಸದವರನ್ನು</a:t>
            </a:r>
            <a:r>
              <a:rPr lang="en-IN" sz="4000" b="0" dirty="0"/>
              <a:t> </a:t>
            </a:r>
            <a:r>
              <a:rPr lang="en-IN" sz="4000" b="0" dirty="0" err="1"/>
              <a:t>ಮತ್ತು</a:t>
            </a:r>
            <a:r>
              <a:rPr lang="en-IN" sz="4000" b="0" dirty="0"/>
              <a:t> </a:t>
            </a:r>
            <a:r>
              <a:rPr lang="en-IN" sz="4000" b="0" dirty="0" err="1"/>
              <a:t>ಇತರ</a:t>
            </a:r>
            <a:r>
              <a:rPr lang="en-IN" sz="4000" b="0" dirty="0"/>
              <a:t> </a:t>
            </a:r>
            <a:r>
              <a:rPr lang="en-IN" sz="4000" b="0" dirty="0" err="1"/>
              <a:t>ಸಹಾಯಕರು</a:t>
            </a:r>
            <a:r>
              <a:rPr lang="en-IN" sz="4000" b="0" dirty="0"/>
              <a:t> </a:t>
            </a:r>
            <a:r>
              <a:rPr lang="en-IN" sz="4000" b="0" dirty="0" err="1"/>
              <a:t>ಆವರಣ</a:t>
            </a:r>
            <a:r>
              <a:rPr lang="en-IN" sz="4000" b="0" dirty="0"/>
              <a:t> </a:t>
            </a:r>
            <a:r>
              <a:rPr lang="en-IN" sz="4000" b="0" dirty="0" err="1"/>
              <a:t>ಪ್ರವೇಶಿಸುವುದನ್ನು</a:t>
            </a:r>
            <a:r>
              <a:rPr lang="en-IN" sz="4000" b="0" dirty="0"/>
              <a:t> </a:t>
            </a:r>
            <a:r>
              <a:rPr lang="en-IN" sz="4000" b="0" dirty="0" err="1"/>
              <a:t>ತಡೆದಿದ್ದಾರೆ</a:t>
            </a:r>
            <a:r>
              <a:rPr lang="en-IN" sz="4000" b="0" dirty="0"/>
              <a:t>. </a:t>
            </a:r>
            <a:r>
              <a:rPr lang="en-IN" sz="4000" b="0" dirty="0" err="1"/>
              <a:t>ಇದು</a:t>
            </a:r>
            <a:r>
              <a:rPr lang="en-IN" sz="4000" b="0" dirty="0"/>
              <a:t> </a:t>
            </a:r>
            <a:r>
              <a:rPr lang="en-IN" sz="4000" b="0" dirty="0" err="1"/>
              <a:t>ಮನೆಯಲ್ಲಿರುವ</a:t>
            </a:r>
            <a:r>
              <a:rPr lang="en-IN" sz="4000" b="0" dirty="0"/>
              <a:t> </a:t>
            </a:r>
            <a:r>
              <a:rPr lang="en-IN" sz="4000" b="0" dirty="0" err="1"/>
              <a:t>ಜನರನ್ನು</a:t>
            </a:r>
            <a:r>
              <a:rPr lang="en-IN" sz="4000" b="0" dirty="0"/>
              <a:t> </a:t>
            </a:r>
            <a:r>
              <a:rPr lang="en-IN" sz="4000" b="0" dirty="0" err="1"/>
              <a:t>ಸುರಕ್ಷಿತವಾಗಿಡುವ</a:t>
            </a:r>
            <a:r>
              <a:rPr lang="en-IN" sz="4000" b="0" dirty="0"/>
              <a:t> </a:t>
            </a:r>
            <a:r>
              <a:rPr lang="en-IN" sz="4000" b="0" dirty="0" err="1"/>
              <a:t>ಕಾರಣ</a:t>
            </a:r>
            <a:r>
              <a:rPr lang="en-IN" sz="4000" b="0" dirty="0"/>
              <a:t> </a:t>
            </a:r>
            <a:r>
              <a:rPr lang="en-IN" sz="4000" b="0" dirty="0" err="1"/>
              <a:t>ಸರಿಯಾದ</a:t>
            </a:r>
            <a:r>
              <a:rPr lang="en-IN" sz="4000" b="0" dirty="0"/>
              <a:t> </a:t>
            </a:r>
            <a:r>
              <a:rPr lang="en-IN" sz="4000" b="0" dirty="0" err="1"/>
              <a:t>ನಿರ್ಧಾರವಾಗಿರುತ್ತದೆ</a:t>
            </a:r>
            <a:r>
              <a:rPr lang="en-IN" sz="4000" b="0" dirty="0"/>
              <a:t>. </a:t>
            </a:r>
            <a:r>
              <a:rPr lang="en-IN" sz="4000" b="0" dirty="0" err="1"/>
              <a:t>ಆದರೆ</a:t>
            </a:r>
            <a:r>
              <a:rPr lang="en-IN" sz="4000" b="0" dirty="0"/>
              <a:t> </a:t>
            </a:r>
            <a:r>
              <a:rPr lang="en-IN" sz="4000" b="0" dirty="0" err="1"/>
              <a:t>ಈ</a:t>
            </a:r>
            <a:r>
              <a:rPr lang="en-IN" sz="4000" b="0" dirty="0"/>
              <a:t> </a:t>
            </a:r>
            <a:r>
              <a:rPr lang="en-IN" sz="4000" b="0" dirty="0" err="1"/>
              <a:t>ಅಂತರವನ್ನು</a:t>
            </a:r>
            <a:r>
              <a:rPr lang="en-IN" sz="4000" b="0" dirty="0"/>
              <a:t> </a:t>
            </a:r>
            <a:r>
              <a:rPr lang="en-IN" sz="4000" b="0" dirty="0" err="1"/>
              <a:t>ಕಾಯ್ದುಕೊಳ್ಳುವ</a:t>
            </a:r>
            <a:r>
              <a:rPr lang="en-IN" sz="4000" b="0" dirty="0"/>
              <a:t> </a:t>
            </a:r>
            <a:r>
              <a:rPr lang="en-IN" sz="4000" b="0" dirty="0" err="1"/>
              <a:t>ರೀತಿ</a:t>
            </a:r>
            <a:r>
              <a:rPr lang="en-IN" sz="4000" b="0" dirty="0"/>
              <a:t> </a:t>
            </a:r>
            <a:r>
              <a:rPr lang="en-IN" sz="4000" b="0" dirty="0" err="1"/>
              <a:t>ಮಾತ್ರ</a:t>
            </a:r>
            <a:r>
              <a:rPr lang="en-IN" sz="4000" b="0" dirty="0"/>
              <a:t> </a:t>
            </a:r>
            <a:r>
              <a:rPr lang="en-IN" sz="4000" b="0" dirty="0" err="1"/>
              <a:t>ಮೌಢ್ಯವನ್ನು</a:t>
            </a:r>
            <a:r>
              <a:rPr lang="en-IN" sz="4000" b="0" dirty="0"/>
              <a:t> </a:t>
            </a:r>
            <a:r>
              <a:rPr lang="en-IN" sz="4000" b="0" dirty="0" err="1"/>
              <a:t>ಸೂಚಿಸುತ್ತವೆ</a:t>
            </a:r>
            <a:r>
              <a:rPr lang="en-IN" sz="4000" b="0" dirty="0"/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N" sz="4000" b="0" dirty="0"/>
              <a:t>“</a:t>
            </a:r>
            <a:r>
              <a:rPr lang="en-IN" sz="4000" b="0" dirty="0" err="1"/>
              <a:t>ಅವರು</a:t>
            </a:r>
            <a:r>
              <a:rPr lang="en-IN" sz="4000" b="0" dirty="0"/>
              <a:t> </a:t>
            </a:r>
            <a:r>
              <a:rPr lang="en-IN" sz="4000" b="0" dirty="0" err="1"/>
              <a:t>ನಮಗೆ</a:t>
            </a:r>
            <a:r>
              <a:rPr lang="en-IN" sz="4000" b="0" dirty="0"/>
              <a:t> </a:t>
            </a:r>
            <a:r>
              <a:rPr lang="en-IN" sz="4000" b="0" dirty="0" err="1"/>
              <a:t>ಈ</a:t>
            </a:r>
            <a:r>
              <a:rPr lang="en-IN" sz="4000" b="0" dirty="0"/>
              <a:t> </a:t>
            </a:r>
            <a:r>
              <a:rPr lang="en-IN" sz="4000" b="0" dirty="0" err="1"/>
              <a:t>ರೋಗವನ್ನು</a:t>
            </a:r>
            <a:r>
              <a:rPr lang="en-IN" sz="4000" b="0" dirty="0"/>
              <a:t> </a:t>
            </a:r>
            <a:r>
              <a:rPr lang="en-IN" sz="4000" b="0" dirty="0" err="1"/>
              <a:t>ಹರಡಿಸಲಿದ್ದಾರೆ</a:t>
            </a:r>
            <a:r>
              <a:rPr lang="en-IN" sz="4000" b="0" dirty="0"/>
              <a:t>”, “</a:t>
            </a:r>
            <a:r>
              <a:rPr lang="en-IN" sz="4000" b="0" dirty="0" err="1"/>
              <a:t>ಅವರಿಂದಾಗಿ</a:t>
            </a:r>
            <a:r>
              <a:rPr lang="en-IN" sz="4000" b="0" dirty="0"/>
              <a:t> </a:t>
            </a:r>
            <a:r>
              <a:rPr lang="en-IN" sz="4000" b="0" dirty="0" err="1"/>
              <a:t>ರೋಗ</a:t>
            </a:r>
            <a:r>
              <a:rPr lang="en-IN" sz="4000" b="0" dirty="0"/>
              <a:t> </a:t>
            </a:r>
            <a:r>
              <a:rPr lang="en-IN" sz="4000" b="0" dirty="0" err="1"/>
              <a:t>ಹರಡುವ</a:t>
            </a:r>
            <a:r>
              <a:rPr lang="en-IN" sz="4000" b="0" dirty="0"/>
              <a:t> </a:t>
            </a:r>
            <a:r>
              <a:rPr lang="en-IN" sz="4000" b="0" dirty="0" err="1"/>
              <a:t>ಸಾಧ್ಯತೆಯಿದೆ</a:t>
            </a:r>
            <a:r>
              <a:rPr lang="en-IN" sz="4000" b="0" dirty="0"/>
              <a:t>” </a:t>
            </a:r>
            <a:r>
              <a:rPr lang="en-IN" sz="4000" b="0" dirty="0" err="1"/>
              <a:t>ಇತ್ಯಾದಿ</a:t>
            </a:r>
            <a:r>
              <a:rPr lang="en-IN" sz="4000" b="0" dirty="0"/>
              <a:t> </a:t>
            </a:r>
            <a:r>
              <a:rPr lang="en-IN" sz="4000" b="0" dirty="0" err="1"/>
              <a:t>ಪದಗಳು</a:t>
            </a:r>
            <a:r>
              <a:rPr lang="en-IN" sz="4000" b="0" dirty="0"/>
              <a:t> </a:t>
            </a:r>
            <a:r>
              <a:rPr lang="en-IN" sz="4000" b="0" dirty="0" err="1"/>
              <a:t>ಮೌಢ್ಯವನ್ನು</a:t>
            </a:r>
            <a:r>
              <a:rPr lang="en-IN" sz="4000" b="0" dirty="0"/>
              <a:t> </a:t>
            </a:r>
            <a:r>
              <a:rPr lang="en-IN" sz="4000" b="0" dirty="0" err="1"/>
              <a:t>ಸೂಚಿಸುತ್ತವೆ</a:t>
            </a:r>
            <a:r>
              <a:rPr lang="en-IN" sz="4000" b="0" dirty="0"/>
              <a:t>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N" sz="4000" b="0" dirty="0" err="1"/>
              <a:t>ಸ್ಥಳೀಯವಾಗಿ</a:t>
            </a:r>
            <a:r>
              <a:rPr lang="en-IN" sz="4000" b="0" dirty="0"/>
              <a:t> </a:t>
            </a:r>
            <a:r>
              <a:rPr lang="en-IN" sz="4000" b="0" dirty="0" err="1"/>
              <a:t>ಪ್ರಭಾವ</a:t>
            </a:r>
            <a:r>
              <a:rPr lang="en-IN" sz="4000" b="0" dirty="0"/>
              <a:t> </a:t>
            </a:r>
            <a:r>
              <a:rPr lang="en-IN" sz="4000" b="0" dirty="0" err="1"/>
              <a:t>ಬೀರುವವರು</a:t>
            </a:r>
            <a:r>
              <a:rPr lang="en-IN" sz="4000" b="0" dirty="0"/>
              <a:t> </a:t>
            </a:r>
            <a:r>
              <a:rPr lang="en-IN" sz="4000" b="0" dirty="0" err="1"/>
              <a:t>ಮತ್ತು</a:t>
            </a:r>
            <a:r>
              <a:rPr lang="en-IN" sz="4000" b="0" dirty="0"/>
              <a:t> </a:t>
            </a:r>
            <a:r>
              <a:rPr lang="en-IN" sz="4000" b="0" dirty="0" err="1"/>
              <a:t>ಪ್ರದೇಶದಲ್ಲಿ</a:t>
            </a:r>
            <a:r>
              <a:rPr lang="en-IN" sz="4000" b="0" dirty="0"/>
              <a:t> </a:t>
            </a:r>
            <a:r>
              <a:rPr lang="en-IN" sz="4000" b="0" dirty="0" err="1"/>
              <a:t>ಪ್ರಮುಖ</a:t>
            </a:r>
            <a:r>
              <a:rPr lang="en-IN" sz="4000" b="0" dirty="0"/>
              <a:t> </a:t>
            </a:r>
            <a:r>
              <a:rPr lang="en-IN" sz="4000" b="0" dirty="0" err="1"/>
              <a:t>ನಿರ್ಧಾರ</a:t>
            </a:r>
            <a:r>
              <a:rPr lang="en-IN" sz="4000" b="0" dirty="0"/>
              <a:t> </a:t>
            </a:r>
            <a:r>
              <a:rPr lang="en-IN" sz="4000" b="0" dirty="0" err="1"/>
              <a:t>ಕೈಗೊಳ್ಳುವವರು</a:t>
            </a:r>
            <a:r>
              <a:rPr lang="en-IN" sz="4000" b="0" dirty="0"/>
              <a:t> </a:t>
            </a:r>
            <a:r>
              <a:rPr lang="en-IN" sz="4000" b="0" dirty="0" err="1"/>
              <a:t>ಈ</a:t>
            </a:r>
            <a:r>
              <a:rPr lang="en-IN" sz="4000" b="0" dirty="0"/>
              <a:t> </a:t>
            </a:r>
            <a:r>
              <a:rPr lang="en-IN" sz="4000" b="0" dirty="0" err="1"/>
              <a:t>ಜನರನ್ನು</a:t>
            </a:r>
            <a:r>
              <a:rPr lang="en-IN" sz="4000" b="0" dirty="0"/>
              <a:t> </a:t>
            </a:r>
            <a:r>
              <a:rPr lang="en-IN" sz="4000" b="0" dirty="0" err="1"/>
              <a:t>ಸಂವೇದನಶೀಲಗೊಳಿಸುವಂತೆ</a:t>
            </a:r>
            <a:r>
              <a:rPr lang="en-IN" sz="4000" b="0" dirty="0"/>
              <a:t> </a:t>
            </a:r>
            <a:r>
              <a:rPr lang="en-IN" sz="4000" b="0" dirty="0" err="1"/>
              <a:t>ಕೆಲಸ</a:t>
            </a:r>
            <a:r>
              <a:rPr lang="en-IN" sz="4000" b="0" dirty="0"/>
              <a:t> </a:t>
            </a:r>
            <a:r>
              <a:rPr lang="en-IN" sz="4000" b="0" dirty="0" err="1"/>
              <a:t>ಮಾಡಿ</a:t>
            </a:r>
            <a:endParaRPr lang="en-IN" sz="4000" b="0" dirty="0"/>
          </a:p>
          <a:p>
            <a:pPr marL="514350" indent="-514350" algn="l">
              <a:buFont typeface="+mj-lt"/>
              <a:buAutoNum type="arabicPeriod"/>
            </a:pPr>
            <a:r>
              <a:rPr lang="en-IN" sz="4000" b="0" dirty="0" err="1"/>
              <a:t>ಸಮೂಹ</a:t>
            </a:r>
            <a:r>
              <a:rPr lang="en-IN" sz="4000" b="0" dirty="0"/>
              <a:t> </a:t>
            </a:r>
            <a:r>
              <a:rPr lang="en-IN" sz="4000" b="0" dirty="0" err="1"/>
              <a:t>ಮಾಧ್ಯಮಗಳ</a:t>
            </a:r>
            <a:r>
              <a:rPr lang="en-IN" sz="4000" b="0" dirty="0"/>
              <a:t> </a:t>
            </a:r>
            <a:r>
              <a:rPr lang="en-IN" sz="4000" b="0" dirty="0" err="1"/>
              <a:t>ದೃಶ್ಯಗಳನ್ನು</a:t>
            </a:r>
            <a:r>
              <a:rPr lang="en-IN" sz="4000" b="0" dirty="0"/>
              <a:t> </a:t>
            </a:r>
            <a:r>
              <a:rPr lang="en-IN" sz="4000" b="0" dirty="0" err="1"/>
              <a:t>ತೋರಿಸಿ</a:t>
            </a:r>
            <a:r>
              <a:rPr lang="en-IN" sz="4000" b="0" dirty="0"/>
              <a:t> </a:t>
            </a:r>
            <a:r>
              <a:rPr lang="en-IN" sz="4000" b="0" dirty="0" err="1"/>
              <a:t>ಸಂವೇದನಾಶೀಲಗೊಳಿಸಿ</a:t>
            </a:r>
            <a:endParaRPr lang="en-IN" sz="4000" b="0" dirty="0"/>
          </a:p>
          <a:p>
            <a:pPr marL="514350" indent="-514350" algn="l">
              <a:buFont typeface="+mj-lt"/>
              <a:buAutoNum type="arabicPeriod"/>
            </a:pPr>
            <a:r>
              <a:rPr lang="en-IN" sz="4000" b="0" dirty="0" err="1"/>
              <a:t>ವಸತಿ</a:t>
            </a:r>
            <a:r>
              <a:rPr lang="en-IN" sz="4000" b="0" dirty="0"/>
              <a:t> </a:t>
            </a:r>
            <a:r>
              <a:rPr lang="en-IN" sz="4000" b="0" dirty="0" err="1"/>
              <a:t>ಸಂಘಟನೆಗಳು</a:t>
            </a:r>
            <a:r>
              <a:rPr lang="en-IN" sz="4000" b="0" dirty="0"/>
              <a:t> </a:t>
            </a:r>
            <a:r>
              <a:rPr lang="en-IN" sz="4000" b="0" dirty="0" err="1"/>
              <a:t>ಕಾರು</a:t>
            </a:r>
            <a:r>
              <a:rPr lang="en-IN" sz="4000" b="0" dirty="0"/>
              <a:t> </a:t>
            </a:r>
            <a:r>
              <a:rPr lang="en-IN" sz="4000" b="0" dirty="0" err="1"/>
              <a:t>ತೊಳೆಯುವವರು</a:t>
            </a:r>
            <a:r>
              <a:rPr lang="en-IN" sz="4000" b="0" dirty="0"/>
              <a:t>, </a:t>
            </a:r>
            <a:r>
              <a:rPr lang="en-IN" sz="4000" b="0" dirty="0" err="1"/>
              <a:t>ಮನೆಕೆಲಸದವರು</a:t>
            </a:r>
            <a:r>
              <a:rPr lang="en-IN" sz="4000" b="0" dirty="0"/>
              <a:t>  </a:t>
            </a:r>
            <a:r>
              <a:rPr lang="en-IN" sz="4000" b="0" dirty="0" err="1"/>
              <a:t>ಇತ್ಯಾದಿ</a:t>
            </a:r>
            <a:r>
              <a:rPr lang="en-IN" sz="4000" b="0" dirty="0"/>
              <a:t> </a:t>
            </a:r>
            <a:r>
              <a:rPr lang="en-IN" sz="4000" b="0" dirty="0" err="1"/>
              <a:t>ಶ್ರಮಿಕ</a:t>
            </a:r>
            <a:r>
              <a:rPr lang="en-IN" sz="4000" b="0" dirty="0"/>
              <a:t> </a:t>
            </a:r>
            <a:r>
              <a:rPr lang="en-IN" sz="4000" b="0" dirty="0" err="1"/>
              <a:t>ವರ್ಗದವರ</a:t>
            </a:r>
            <a:r>
              <a:rPr lang="en-IN" sz="4000" b="0" dirty="0"/>
              <a:t> </a:t>
            </a:r>
            <a:r>
              <a:rPr lang="en-IN" sz="4000" b="0" dirty="0" err="1"/>
              <a:t>ಕಡೆಗೆ</a:t>
            </a:r>
            <a:r>
              <a:rPr lang="en-IN" sz="4000" b="0" dirty="0"/>
              <a:t> </a:t>
            </a:r>
            <a:r>
              <a:rPr lang="en-IN" sz="4000" b="0" dirty="0" err="1"/>
              <a:t>ಏಕೆ</a:t>
            </a:r>
            <a:r>
              <a:rPr lang="en-IN" sz="4000" b="0" dirty="0"/>
              <a:t> </a:t>
            </a:r>
            <a:r>
              <a:rPr lang="en-IN" sz="4000" b="0" dirty="0" err="1"/>
              <a:t>ತಾರತಮ್ಯ</a:t>
            </a:r>
            <a:r>
              <a:rPr lang="en-IN" sz="4000" b="0" dirty="0"/>
              <a:t> </a:t>
            </a:r>
            <a:r>
              <a:rPr lang="en-IN" sz="4000" b="0" dirty="0" err="1"/>
              <a:t>ತೋರಿಸಬಾರದು</a:t>
            </a:r>
            <a:r>
              <a:rPr lang="en-IN" sz="4000" b="0" dirty="0"/>
              <a:t> </a:t>
            </a:r>
            <a:r>
              <a:rPr lang="en-IN" sz="4000" b="0" dirty="0" err="1"/>
              <a:t>ಎನ್ನುವುದನ್ನು</a:t>
            </a:r>
            <a:r>
              <a:rPr lang="en-IN" sz="4000" b="0" dirty="0"/>
              <a:t> </a:t>
            </a:r>
            <a:r>
              <a:rPr lang="en-IN" sz="4000" b="0" dirty="0" err="1"/>
              <a:t>ತಿಳಿಸಲು</a:t>
            </a:r>
            <a:r>
              <a:rPr lang="en-IN" sz="4000" b="0" dirty="0"/>
              <a:t> </a:t>
            </a:r>
            <a:r>
              <a:rPr lang="en-IN" sz="4000" b="0" dirty="0" err="1"/>
              <a:t>ಸರ್ಕಾರಿ</a:t>
            </a:r>
            <a:r>
              <a:rPr lang="en-IN" sz="4000" b="0" dirty="0"/>
              <a:t> </a:t>
            </a:r>
            <a:r>
              <a:rPr lang="en-IN" sz="4000" b="0" dirty="0" err="1"/>
              <a:t>ಆದೇಶಗಳನ್ನು</a:t>
            </a:r>
            <a:r>
              <a:rPr lang="en-IN" sz="4000" b="0" dirty="0"/>
              <a:t> </a:t>
            </a:r>
            <a:r>
              <a:rPr lang="en-IN" sz="4000" b="0" dirty="0" err="1"/>
              <a:t>ತೋರಿಸಿ</a:t>
            </a:r>
            <a:r>
              <a:rPr lang="en-IN" sz="4000" b="0" dirty="0"/>
              <a:t>. </a:t>
            </a:r>
            <a:endParaRPr lang="en-US" sz="4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F2036-7CE0-E94D-A4C6-E002E0662CC7}"/>
              </a:ext>
            </a:extLst>
          </p:cNvPr>
          <p:cNvSpPr/>
          <p:nvPr/>
        </p:nvSpPr>
        <p:spPr>
          <a:xfrm>
            <a:off x="2202268" y="3523413"/>
            <a:ext cx="198403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0" dirty="0" err="1"/>
              <a:t>ನಿವಾಸಿಗರ</a:t>
            </a:r>
            <a:r>
              <a:rPr lang="en-US" sz="5000" b="0" dirty="0"/>
              <a:t> </a:t>
            </a:r>
            <a:r>
              <a:rPr lang="en-US" sz="5000" b="0" dirty="0" err="1"/>
              <a:t>ಕಲ್ಯಾಣ</a:t>
            </a:r>
            <a:r>
              <a:rPr lang="en-US" sz="5000" b="0" dirty="0"/>
              <a:t> </a:t>
            </a:r>
            <a:r>
              <a:rPr lang="en-US" sz="5000" b="0" dirty="0" err="1"/>
              <a:t>ಸಂಘಟನೆಗಳು</a:t>
            </a:r>
            <a:endParaRPr lang="en-IN" sz="5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6A9A393E-0A12-5240-AD67-F406A9D1FE99}"/>
              </a:ext>
            </a:extLst>
          </p:cNvPr>
          <p:cNvGrpSpPr/>
          <p:nvPr/>
        </p:nvGrpSpPr>
        <p:grpSpPr>
          <a:xfrm>
            <a:off x="23097931" y="13055998"/>
            <a:ext cx="2098870" cy="1540535"/>
            <a:chOff x="0" y="2516"/>
            <a:chExt cx="2098868" cy="1540533"/>
          </a:xfrm>
        </p:grpSpPr>
        <p:sp>
          <p:nvSpPr>
            <p:cNvPr id="9" name="08">
              <a:extLst>
                <a:ext uri="{FF2B5EF4-FFF2-40B4-BE49-F238E27FC236}">
                  <a16:creationId xmlns:a16="http://schemas.microsoft.com/office/drawing/2014/main" id="{3470B9DE-11C8-5C4E-A57C-AC951F94F553}"/>
                </a:ext>
              </a:extLst>
            </p:cNvPr>
            <p:cNvSpPr/>
            <p:nvPr/>
          </p:nvSpPr>
          <p:spPr>
            <a:xfrm>
              <a:off x="828868" y="2730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B6CFDCB4-076F-EC43-AA3E-E57C8B9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16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24203980-B2CD-5048-8907-4B2815534ABE}"/>
              </a:ext>
            </a:extLst>
          </p:cNvPr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12" name="Picture 3" descr="Picture 3">
              <a:extLst>
                <a:ext uri="{FF2B5EF4-FFF2-40B4-BE49-F238E27FC236}">
                  <a16:creationId xmlns:a16="http://schemas.microsoft.com/office/drawing/2014/main" id="{3DDE1D53-7700-4448-B8A2-431A43416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5" descr="Picture 5">
              <a:extLst>
                <a:ext uri="{FF2B5EF4-FFF2-40B4-BE49-F238E27FC236}">
                  <a16:creationId xmlns:a16="http://schemas.microsoft.com/office/drawing/2014/main" id="{5D05270E-190F-1542-B6F7-68D7A9975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Line">
              <a:extLst>
                <a:ext uri="{FF2B5EF4-FFF2-40B4-BE49-F238E27FC236}">
                  <a16:creationId xmlns:a16="http://schemas.microsoft.com/office/drawing/2014/main" id="{73133A41-18FF-3F49-8C46-196E882D8460}"/>
                </a:ext>
              </a:extLst>
            </p:cNvPr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8270CD9E-F9BB-304F-917C-C8CB159F28BE}"/>
                </a:ext>
              </a:extLst>
            </p:cNvPr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ministry-and-health-family-welfare.png" descr="ministry-and-health-family-welfare.png">
              <a:extLst>
                <a:ext uri="{FF2B5EF4-FFF2-40B4-BE49-F238E27FC236}">
                  <a16:creationId xmlns:a16="http://schemas.microsoft.com/office/drawing/2014/main" id="{C549F95A-4486-914F-8529-281B26FE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777980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"/>
          <p:cNvGrpSpPr/>
          <p:nvPr/>
        </p:nvGrpSpPr>
        <p:grpSpPr>
          <a:xfrm>
            <a:off x="300010" y="12315300"/>
            <a:ext cx="4601210" cy="995767"/>
            <a:chOff x="0" y="0"/>
            <a:chExt cx="4601208" cy="995765"/>
          </a:xfrm>
        </p:grpSpPr>
        <p:pic>
          <p:nvPicPr>
            <p:cNvPr id="223" name="Picture 3" descr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14822"/>
              <a:ext cx="95195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icture 5" descr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1145" y="114822"/>
              <a:ext cx="800064" cy="766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Line"/>
            <p:cNvSpPr/>
            <p:nvPr/>
          </p:nvSpPr>
          <p:spPr>
            <a:xfrm flipV="1">
              <a:off x="3624632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Line"/>
            <p:cNvSpPr/>
            <p:nvPr/>
          </p:nvSpPr>
          <p:spPr>
            <a:xfrm flipV="1">
              <a:off x="1128406" y="255439"/>
              <a:ext cx="1" cy="484888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7" name="ministry-and-health-family-welfare.png" descr="ministry-and-health-family-welfar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4920" y="0"/>
              <a:ext cx="1964860" cy="995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" name="Group"/>
          <p:cNvGrpSpPr/>
          <p:nvPr/>
        </p:nvGrpSpPr>
        <p:grpSpPr>
          <a:xfrm>
            <a:off x="23097931" y="13055998"/>
            <a:ext cx="2098870" cy="1540535"/>
            <a:chOff x="0" y="2516"/>
            <a:chExt cx="2098868" cy="1540533"/>
          </a:xfrm>
        </p:grpSpPr>
        <p:sp>
          <p:nvSpPr>
            <p:cNvPr id="229" name="05"/>
            <p:cNvSpPr/>
            <p:nvPr/>
          </p:nvSpPr>
          <p:spPr>
            <a:xfrm>
              <a:off x="828868" y="2730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16"/>
              <a:ext cx="554528" cy="54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5" name="Group"/>
          <p:cNvGrpSpPr/>
          <p:nvPr/>
        </p:nvGrpSpPr>
        <p:grpSpPr>
          <a:xfrm>
            <a:off x="1026430" y="3971842"/>
            <a:ext cx="8216086" cy="3397534"/>
            <a:chOff x="0" y="0"/>
            <a:chExt cx="8216084" cy="3397532"/>
          </a:xfrm>
        </p:grpSpPr>
        <p:pic>
          <p:nvPicPr>
            <p:cNvPr id="232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67852"/>
              <a:ext cx="2900076" cy="282968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5400" dir="5400000" rotWithShape="0">
                <a:srgbClr val="000000"/>
              </a:outerShdw>
            </a:effectLst>
          </p:spPr>
        </p:pic>
        <p:sp>
          <p:nvSpPr>
            <p:cNvPr id="233" name="Rounded Rectangle"/>
            <p:cNvSpPr/>
            <p:nvPr/>
          </p:nvSpPr>
          <p:spPr>
            <a:xfrm>
              <a:off x="80052" y="0"/>
              <a:ext cx="8136032" cy="1993397"/>
            </a:xfrm>
            <a:prstGeom prst="roundRect">
              <a:avLst>
                <a:gd name="adj" fmla="val 9557"/>
              </a:avLst>
            </a:prstGeom>
            <a:solidFill>
              <a:srgbClr val="FABE3B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COVID-19 is…"/>
            <p:cNvSpPr txBox="1"/>
            <p:nvPr/>
          </p:nvSpPr>
          <p:spPr>
            <a:xfrm>
              <a:off x="506890" y="486043"/>
              <a:ext cx="6980326" cy="1272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914400">
                <a:spcBef>
                  <a:spcPts val="600"/>
                </a:spcBef>
                <a:defRPr sz="3800" cap="all">
                  <a:solidFill>
                    <a:srgbClr val="002135"/>
                  </a:solidFill>
                </a:defRPr>
              </a:pPr>
              <a:r>
                <a:rPr lang="en-US" sz="3800" b="0" cap="all" dirty="0" err="1"/>
                <a:t>ಕೊವಿಡ್</a:t>
              </a:r>
              <a:r>
                <a:rPr lang="en-US" sz="3800" b="0" cap="all" dirty="0"/>
                <a:t>-</a:t>
              </a:r>
              <a:r>
                <a:rPr lang="en-IN" sz="3800" b="0" cap="all" dirty="0"/>
                <a:t>19 </a:t>
              </a:r>
              <a:r>
                <a:rPr lang="en-IN" sz="3800" b="0" cap="all" dirty="0" err="1"/>
                <a:t>ಎಂದರೆ</a:t>
              </a:r>
              <a:r>
                <a:rPr lang="en-IN" sz="3800" b="0" cap="all" dirty="0"/>
                <a:t> </a:t>
              </a:r>
              <a:r>
                <a:rPr lang="en-IN" sz="3800" b="0" cap="all" dirty="0" err="1"/>
                <a:t>ಕೊರೊನಾವೈರಸ್</a:t>
              </a:r>
              <a:r>
                <a:rPr lang="en-IN" sz="3800" b="0" cap="all" dirty="0"/>
                <a:t> </a:t>
              </a:r>
              <a:r>
                <a:rPr lang="en-IN" sz="3800" b="0" cap="all" dirty="0" err="1"/>
                <a:t>ರೋಗ</a:t>
              </a:r>
              <a:r>
                <a:rPr lang="en-US" sz="3800" b="0" cap="all" dirty="0"/>
                <a:t>-2019</a:t>
              </a:r>
              <a:r>
                <a:rPr lang="en-IN" sz="3800" b="0" cap="all" dirty="0"/>
                <a:t> </a:t>
              </a: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9" name="Group"/>
          <p:cNvGrpSpPr/>
          <p:nvPr/>
        </p:nvGrpSpPr>
        <p:grpSpPr>
          <a:xfrm>
            <a:off x="1368850" y="7739598"/>
            <a:ext cx="7816894" cy="3021074"/>
            <a:chOff x="-24130" y="0"/>
            <a:chExt cx="7816892" cy="3021073"/>
          </a:xfrm>
        </p:grpSpPr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2685" y="0"/>
              <a:ext cx="2900077" cy="282967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dist="25400" dir="5400000" rotWithShape="0">
                <a:srgbClr val="000000"/>
              </a:outerShdw>
            </a:effectLst>
          </p:spPr>
        </p:pic>
        <p:sp>
          <p:nvSpPr>
            <p:cNvPr id="237" name="Rounded Rectangle"/>
            <p:cNvSpPr/>
            <p:nvPr/>
          </p:nvSpPr>
          <p:spPr>
            <a:xfrm>
              <a:off x="0" y="1027675"/>
              <a:ext cx="7773690" cy="1993398"/>
            </a:xfrm>
            <a:prstGeom prst="roundRect">
              <a:avLst>
                <a:gd name="adj" fmla="val 9557"/>
              </a:avLst>
            </a:prstGeom>
            <a:solidFill>
              <a:srgbClr val="FABE3B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It is caused by a Coronavirus…"/>
            <p:cNvSpPr txBox="1"/>
            <p:nvPr/>
          </p:nvSpPr>
          <p:spPr>
            <a:xfrm>
              <a:off x="-24130" y="1438637"/>
              <a:ext cx="7773691" cy="127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914400">
                <a:spcBef>
                  <a:spcPts val="600"/>
                </a:spcBef>
                <a:defRPr sz="3800" cap="all">
                  <a:solidFill>
                    <a:srgbClr val="002135"/>
                  </a:solidFill>
                </a:defRPr>
              </a:pPr>
              <a:r>
                <a:rPr lang="en-US" sz="3800" b="0" cap="all" spc="-150" dirty="0" err="1"/>
                <a:t>ಅದು</a:t>
              </a:r>
              <a:r>
                <a:rPr lang="en-US" sz="3800" b="0" cap="all" spc="-150" dirty="0"/>
                <a:t> SARS-CoV-2 </a:t>
              </a:r>
              <a:r>
                <a:rPr lang="en-US" sz="3800" b="0" cap="all" spc="-150" dirty="0" err="1"/>
                <a:t>ಎಂದು</a:t>
              </a:r>
              <a:r>
                <a:rPr lang="en-US" sz="3800" b="0" cap="all" spc="-150" dirty="0"/>
                <a:t> </a:t>
              </a:r>
              <a:r>
                <a:rPr lang="en-US" sz="3800" b="0" cap="all" spc="-150" dirty="0" err="1"/>
                <a:t>ಹೆಸರಿಸಲಾಗಿರುವ</a:t>
              </a:r>
              <a:r>
                <a:rPr lang="en-US" sz="3800" b="0" cap="all" spc="-150" dirty="0"/>
                <a:t> </a:t>
              </a:r>
              <a:r>
                <a:rPr lang="en-US" sz="3800" b="0" cap="all" spc="-150" dirty="0" err="1"/>
                <a:t>ಕೊರೊನಾವೈರಸ್‌ನಿಂದ</a:t>
              </a:r>
              <a:r>
                <a:rPr lang="en-US" sz="3800" b="0" cap="all" spc="-150" dirty="0"/>
                <a:t> </a:t>
              </a:r>
              <a:r>
                <a:rPr lang="en-US" sz="3800" b="0" cap="all" spc="-150" dirty="0" err="1"/>
                <a:t>ಬರುತ್ತದೆ</a:t>
              </a:r>
              <a:r>
                <a:rPr lang="en-IN" sz="3800" b="0" cap="all" spc="-150" dirty="0"/>
                <a:t> </a:t>
              </a:r>
              <a:endParaRPr b="0" spc="-1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5" name="Group"/>
          <p:cNvGrpSpPr/>
          <p:nvPr/>
        </p:nvGrpSpPr>
        <p:grpSpPr>
          <a:xfrm>
            <a:off x="13200273" y="3562819"/>
            <a:ext cx="10146682" cy="2811445"/>
            <a:chOff x="0" y="0"/>
            <a:chExt cx="10146680" cy="2811443"/>
          </a:xfrm>
          <a:solidFill>
            <a:srgbClr val="C9EBFF"/>
          </a:solidFill>
        </p:grpSpPr>
        <p:sp>
          <p:nvSpPr>
            <p:cNvPr id="240" name="Rounded Rectangle"/>
            <p:cNvSpPr/>
            <p:nvPr/>
          </p:nvSpPr>
          <p:spPr>
            <a:xfrm>
              <a:off x="0" y="0"/>
              <a:ext cx="10146680" cy="2811443"/>
            </a:xfrm>
            <a:prstGeom prst="roundRect">
              <a:avLst>
                <a:gd name="adj" fmla="val 8491"/>
              </a:avLst>
            </a:prstGeom>
            <a:grp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228B22"/>
                  </a:solidFill>
                </a:defRPr>
              </a:pPr>
              <a:endParaRPr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The symptoms of COVID-19 are Cough,…"/>
            <p:cNvSpPr txBox="1"/>
            <p:nvPr/>
          </p:nvSpPr>
          <p:spPr>
            <a:xfrm>
              <a:off x="5174265" y="409023"/>
              <a:ext cx="4246912" cy="192039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914400">
                <a:lnSpc>
                  <a:spcPct val="150000"/>
                </a:lnSpc>
                <a:spcBef>
                  <a:spcPts val="600"/>
                </a:spcBef>
                <a:defRPr sz="2700" b="0" cap="all">
                  <a:solidFill>
                    <a:srgbClr val="FFFFFF"/>
                  </a:solidFill>
                </a:defRPr>
              </a:pPr>
              <a:r>
                <a:rPr lang="en-US" b="0" cap="all" dirty="0">
                  <a:solidFill>
                    <a:schemeClr val="tx1"/>
                  </a:solidFill>
                </a:rPr>
                <a:t>ಕೊವಿಡ್-19ನ </a:t>
              </a:r>
              <a:r>
                <a:rPr lang="en-US" b="0" cap="all" dirty="0" err="1">
                  <a:solidFill>
                    <a:schemeClr val="tx1"/>
                  </a:solidFill>
                </a:rPr>
                <a:t>ರೋಗಚಿಹ್ನೆಗಳೆಂದರೆ</a:t>
              </a:r>
              <a:r>
                <a:rPr lang="en-US" b="0" cap="all" dirty="0">
                  <a:solidFill>
                    <a:schemeClr val="tx1"/>
                  </a:solidFill>
                </a:rPr>
                <a:t> </a:t>
              </a:r>
              <a:r>
                <a:rPr lang="en-US" b="0" cap="all" dirty="0" err="1">
                  <a:solidFill>
                    <a:schemeClr val="tx1"/>
                  </a:solidFill>
                </a:rPr>
                <a:t>ಜ್ವರ</a:t>
              </a:r>
              <a:r>
                <a:rPr lang="en-US" b="0" cap="all" dirty="0">
                  <a:solidFill>
                    <a:schemeClr val="tx1"/>
                  </a:solidFill>
                </a:rPr>
                <a:t>, </a:t>
              </a:r>
              <a:r>
                <a:rPr lang="en-US" b="0" cap="all" dirty="0" err="1">
                  <a:solidFill>
                    <a:schemeClr val="tx1"/>
                  </a:solidFill>
                </a:rPr>
                <a:t>ಕೆಮ್ಮು</a:t>
              </a:r>
              <a:r>
                <a:rPr lang="en-US" b="0" cap="all" dirty="0">
                  <a:solidFill>
                    <a:schemeClr val="tx1"/>
                  </a:solidFill>
                </a:rPr>
                <a:t> </a:t>
              </a:r>
              <a:r>
                <a:rPr lang="en-US" b="0" cap="all" dirty="0" err="1">
                  <a:solidFill>
                    <a:schemeClr val="tx1"/>
                  </a:solidFill>
                </a:rPr>
                <a:t>ಮತ್ತು</a:t>
              </a:r>
              <a:r>
                <a:rPr lang="en-US" b="0" cap="all" dirty="0">
                  <a:solidFill>
                    <a:schemeClr val="tx1"/>
                  </a:solidFill>
                </a:rPr>
                <a:t> </a:t>
              </a:r>
              <a:r>
                <a:rPr lang="en-US" b="0" cap="all" dirty="0" err="1">
                  <a:solidFill>
                    <a:schemeClr val="tx1"/>
                  </a:solidFill>
                </a:rPr>
                <a:t>ಉಸಿರಾಟ</a:t>
              </a:r>
              <a:r>
                <a:rPr lang="en-US" b="0" cap="all" dirty="0">
                  <a:solidFill>
                    <a:schemeClr val="tx1"/>
                  </a:solidFill>
                </a:rPr>
                <a:t> </a:t>
              </a:r>
              <a:r>
                <a:rPr lang="en-US" b="0" cap="all" dirty="0" err="1">
                  <a:solidFill>
                    <a:schemeClr val="tx1"/>
                  </a:solidFill>
                </a:rPr>
                <a:t>ಕಷ್ಟವಾಗುವುದು</a:t>
              </a:r>
              <a:r>
                <a:rPr lang="en-IN" b="0" cap="all" dirty="0">
                  <a:solidFill>
                    <a:schemeClr val="tx1"/>
                  </a:solidFill>
                </a:rPr>
                <a:t> </a:t>
              </a:r>
              <a:endParaRPr lang="en-IN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427" y="641141"/>
              <a:ext cx="1236022" cy="152908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1392" y="680035"/>
              <a:ext cx="1241741" cy="145138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pic>
          <p:nvPicPr>
            <p:cNvPr id="244" name="Image" descr="Image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73310" y="644316"/>
              <a:ext cx="1289798" cy="152289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"/>
          <p:cNvGrpSpPr/>
          <p:nvPr/>
        </p:nvGrpSpPr>
        <p:grpSpPr>
          <a:xfrm>
            <a:off x="13189655" y="7118013"/>
            <a:ext cx="10146655" cy="4808944"/>
            <a:chOff x="0" y="0"/>
            <a:chExt cx="10146653" cy="4808942"/>
          </a:xfrm>
          <a:solidFill>
            <a:srgbClr val="C9EBFF"/>
          </a:solidFill>
        </p:grpSpPr>
        <p:sp>
          <p:nvSpPr>
            <p:cNvPr id="246" name="Rounded Rectangle"/>
            <p:cNvSpPr/>
            <p:nvPr/>
          </p:nvSpPr>
          <p:spPr>
            <a:xfrm>
              <a:off x="0" y="0"/>
              <a:ext cx="10146653" cy="4808942"/>
            </a:xfrm>
            <a:prstGeom prst="roundRect">
              <a:avLst>
                <a:gd name="adj" fmla="val 5884"/>
              </a:avLst>
            </a:prstGeom>
            <a:grp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7965186" y="1897001"/>
              <a:ext cx="2128904" cy="29119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</p:pic>
        <p:sp>
          <p:nvSpPr>
            <p:cNvPr id="247" name="If you have these or you are a contact of a…"/>
            <p:cNvSpPr txBox="1"/>
            <p:nvPr/>
          </p:nvSpPr>
          <p:spPr>
            <a:xfrm>
              <a:off x="492479" y="512738"/>
              <a:ext cx="7714738" cy="3926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914400">
                <a:lnSpc>
                  <a:spcPct val="150000"/>
                </a:lnSpc>
                <a:spcBef>
                  <a:spcPts val="600"/>
                </a:spcBef>
                <a:defRPr sz="2400" b="0" cap="all">
                  <a:solidFill>
                    <a:srgbClr val="FFFFFF"/>
                  </a:solidFill>
                </a:defRPr>
              </a:pPr>
              <a:r>
                <a:rPr lang="en-US" sz="2800" b="0" cap="all" dirty="0" err="1">
                  <a:solidFill>
                    <a:schemeClr val="tx1"/>
                  </a:solidFill>
                </a:rPr>
                <a:t>ನಿಮಗೆ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ಈ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ರೋಗಚಿಹ್ನೆಗಳು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ಇದ್ದಲ್ಲಿ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ಮತ್ತು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ಪ್ರಯೋಗಾಲಯವು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ದೃಢೀಕರಿಸಿರುವ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ರೋಗವಿರುವ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ವ್ಯಕ್ತಿಯ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ಜೊತೆಗೆ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ನೀವು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ಸಂಪರ್ಕಕ್ಕೆ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ಬಂದಿರುವ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ಸಾಧ್ಯತೆಗಳಿದ್ದಲ್ಲಿ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ರಾಜ್ಯ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ಸಹಾಯವಾಣಿ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ಸಂಖ್ಯೆ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ಅಥವಾ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ಆರೋಗ್ಯ&amp;ಕುಟುಂಬ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ಕಲ್ಯಾಣ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ಸಚಿವಾಲಯ</a:t>
              </a:r>
              <a:r>
                <a:rPr lang="en-US" sz="2800" b="0" cap="all" dirty="0">
                  <a:solidFill>
                    <a:schemeClr val="tx1"/>
                  </a:solidFill>
                </a:rPr>
                <a:t>,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ಭಾರತ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ಸರ್ಕಾರದ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IN" sz="2800" b="0" cap="all" dirty="0">
                  <a:solidFill>
                    <a:schemeClr val="tx1"/>
                  </a:solidFill>
                </a:rPr>
                <a:t>24x7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ಸಹಾಯವಾಣಿಗಳಾದ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IN" sz="2800" b="0" cap="all" dirty="0">
                  <a:solidFill>
                    <a:schemeClr val="tx1"/>
                  </a:solidFill>
                </a:rPr>
                <a:t>011-2397 8046, 1075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ಅಥವಾ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ನಿಮ್ಮ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IN" sz="2800" b="0" cap="all" dirty="0">
                  <a:solidFill>
                    <a:schemeClr val="tx1"/>
                  </a:solidFill>
                </a:rPr>
                <a:t>ASHA/ANM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ಗಳಿಗೆ</a:t>
              </a:r>
              <a:r>
                <a:rPr lang="en-US" sz="2800" b="0" cap="all" dirty="0">
                  <a:solidFill>
                    <a:schemeClr val="tx1"/>
                  </a:solidFill>
                </a:rPr>
                <a:t> </a:t>
              </a:r>
              <a:r>
                <a:rPr lang="en-US" sz="2800" b="0" cap="all" dirty="0" err="1">
                  <a:solidFill>
                    <a:schemeClr val="tx1"/>
                  </a:solidFill>
                </a:rPr>
                <a:t>ಕರೆಮಾಡಿ</a:t>
              </a:r>
              <a:r>
                <a:rPr lang="en-US" sz="2800" b="0" cap="all" dirty="0">
                  <a:solidFill>
                    <a:schemeClr val="tx1"/>
                  </a:solidFill>
                </a:rPr>
                <a:t>.</a:t>
              </a:r>
              <a:r>
                <a:rPr lang="en-IN" sz="2800" b="0" cap="all" dirty="0">
                  <a:solidFill>
                    <a:schemeClr val="tx1"/>
                  </a:solidFill>
                </a:rPr>
                <a:t> </a:t>
              </a:r>
              <a:endParaRPr lang="en-IN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2" name="Group"/>
          <p:cNvGrpSpPr/>
          <p:nvPr/>
        </p:nvGrpSpPr>
        <p:grpSpPr>
          <a:xfrm>
            <a:off x="556113" y="654801"/>
            <a:ext cx="8886307" cy="1891549"/>
            <a:chOff x="0" y="0"/>
            <a:chExt cx="8886305" cy="1891548"/>
          </a:xfrm>
        </p:grpSpPr>
        <p:sp>
          <p:nvSpPr>
            <p:cNvPr id="250" name="Rounded Rectangle"/>
            <p:cNvSpPr/>
            <p:nvPr/>
          </p:nvSpPr>
          <p:spPr>
            <a:xfrm>
              <a:off x="0" y="0"/>
              <a:ext cx="8886305" cy="1891548"/>
            </a:xfrm>
            <a:prstGeom prst="roundRect">
              <a:avLst>
                <a:gd name="adj" fmla="val 1007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SemiBold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WHAT ARE WE GOING TO LEARN?"/>
            <p:cNvSpPr txBox="1"/>
            <p:nvPr/>
          </p:nvSpPr>
          <p:spPr>
            <a:xfrm>
              <a:off x="375137" y="125037"/>
              <a:ext cx="8136031" cy="164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02135"/>
                  </a:solidFill>
                </a:defRPr>
              </a:lvl1pPr>
            </a:lstStyle>
            <a:p>
              <a:r>
                <a:rPr lang="en-US" b="0" dirty="0" err="1"/>
                <a:t>ನಾವು</a:t>
              </a:r>
              <a:r>
                <a:rPr lang="en-US" b="0" dirty="0"/>
                <a:t> </a:t>
              </a:r>
              <a:r>
                <a:rPr lang="en-US" b="0" dirty="0" err="1"/>
                <a:t>ಕೊವಿಡ್</a:t>
              </a:r>
              <a:r>
                <a:rPr lang="en-US" b="0" dirty="0"/>
                <a:t>-</a:t>
              </a:r>
              <a:r>
                <a:rPr lang="en-IN" b="0" dirty="0"/>
                <a:t>19 </a:t>
              </a:r>
              <a:r>
                <a:rPr lang="en-IN" b="0" dirty="0" err="1"/>
                <a:t>ಬಗ್ಗೆ</a:t>
              </a:r>
              <a:r>
                <a:rPr lang="en-IN" b="0" dirty="0"/>
                <a:t> </a:t>
              </a:r>
              <a:r>
                <a:rPr lang="en-IN" b="0" dirty="0" err="1"/>
                <a:t>ಅರ್ಥಮಾಡಿಕೊಳ್ಳೋಣ</a:t>
              </a:r>
              <a:r>
                <a:rPr lang="en-IN" b="0" dirty="0"/>
                <a:t> </a:t>
              </a: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5" name="Group"/>
          <p:cNvGrpSpPr/>
          <p:nvPr/>
        </p:nvGrpSpPr>
        <p:grpSpPr>
          <a:xfrm>
            <a:off x="14799887" y="452288"/>
            <a:ext cx="6608822" cy="2296575"/>
            <a:chOff x="0" y="0"/>
            <a:chExt cx="6608820" cy="2296573"/>
          </a:xfrm>
        </p:grpSpPr>
        <p:sp>
          <p:nvSpPr>
            <p:cNvPr id="253" name="Rounded Rectangle"/>
            <p:cNvSpPr/>
            <p:nvPr/>
          </p:nvSpPr>
          <p:spPr>
            <a:xfrm>
              <a:off x="0" y="0"/>
              <a:ext cx="6596985" cy="2296573"/>
            </a:xfrm>
            <a:prstGeom prst="roundRect">
              <a:avLst>
                <a:gd name="adj" fmla="val 8295"/>
              </a:avLst>
            </a:prstGeom>
            <a:solidFill>
              <a:srgbClr val="FFFFFF"/>
            </a:solidFill>
            <a:ln w="12700" cap="flat">
              <a:solidFill>
                <a:srgbClr val="055FB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endParaRPr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WHAT ARE WE GOING TO LEARN?"/>
            <p:cNvSpPr txBox="1"/>
            <p:nvPr/>
          </p:nvSpPr>
          <p:spPr>
            <a:xfrm>
              <a:off x="11835" y="398883"/>
              <a:ext cx="6596985" cy="164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4000">
                  <a:solidFill>
                    <a:srgbClr val="002135"/>
                  </a:solidFill>
                </a:defRPr>
              </a:pPr>
              <a:r>
                <a:rPr lang="en-US" sz="5000" b="0" dirty="0"/>
                <a:t>ಕೊವಿಡ್-19 </a:t>
              </a:r>
              <a:r>
                <a:rPr lang="en-US" sz="5000" b="0" dirty="0" err="1"/>
                <a:t>ನ</a:t>
              </a:r>
              <a:r>
                <a:rPr lang="en-US" sz="5000" b="0" dirty="0"/>
                <a:t> </a:t>
              </a:r>
              <a:r>
                <a:rPr lang="en-US" sz="5000" b="0" dirty="0" err="1"/>
                <a:t>ಸಾಮಾನ್ಯ</a:t>
              </a:r>
              <a:r>
                <a:rPr lang="en-US" sz="5000" b="0" dirty="0"/>
                <a:t> </a:t>
              </a:r>
              <a:r>
                <a:rPr lang="en-US" sz="5000" b="0" dirty="0" err="1"/>
                <a:t>ರೋಗಚಿಹ್ನೆಗಳು</a:t>
              </a:r>
              <a:r>
                <a:rPr lang="en-US" sz="5000" b="0" dirty="0"/>
                <a:t> </a:t>
              </a:r>
              <a:r>
                <a:rPr lang="en-US" sz="5000" b="0" dirty="0" err="1"/>
                <a:t>ಯಾವುವು</a:t>
              </a:r>
              <a:r>
                <a:rPr lang="en-IN" sz="5000" b="0" dirty="0"/>
                <a:t> </a:t>
              </a:r>
              <a:endParaRPr sz="5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6" name="Line"/>
          <p:cNvSpPr/>
          <p:nvPr/>
        </p:nvSpPr>
        <p:spPr>
          <a:xfrm flipV="1">
            <a:off x="12367233" y="2525138"/>
            <a:ext cx="1" cy="845264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SemiBold"/>
              </a:defRPr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224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E03001-791B-EB44-A508-A81567A41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07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F66DD8-87CE-9741-BC1C-1060D9F1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802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064D39-E41C-8A43-8D81-A93A21AE5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692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1EF71B-AF51-3B49-A684-DC3213F09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31750"/>
            <a:ext cx="24282400" cy="136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39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 SemiBold"/>
        <a:ea typeface="Gill Sans SemiBold"/>
        <a:cs typeface="Gill Sans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1605</Words>
  <Application>Microsoft Macintosh PowerPoint</Application>
  <PresentationFormat>Custom</PresentationFormat>
  <Paragraphs>67</Paragraphs>
  <Slides>45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Arial Narrow</vt:lpstr>
      <vt:lpstr>Gill Sans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Shikhar Khandelwal</cp:lastModifiedBy>
  <cp:revision>161</cp:revision>
  <dcterms:modified xsi:type="dcterms:W3CDTF">2020-03-31T16:33:52Z</dcterms:modified>
</cp:coreProperties>
</file>